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00_31B69966.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56_B56B7ABF.xml" ContentType="application/vnd.ms-powerpoint.comments+xml"/>
  <Override PartName="/ppt/notesSlides/notesSlide5.xml" ContentType="application/vnd.openxmlformats-officedocument.presentationml.notesSlide+xml"/>
  <Override PartName="/ppt/comments/modernComment_107_DB31554F.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76_E3F324B5.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66_A2CC20D2.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6D_1A73B0E5.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70_B9E45661.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173_B02DDD8E.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21_61E832E7.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modernComment_1A2_B186C2EC.xml" ContentType="application/vnd.ms-powerpoint.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10A_ED44F9D0.xml" ContentType="application/vnd.ms-powerpoint.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8" r:id="rId4"/>
  </p:sldMasterIdLst>
  <p:notesMasterIdLst>
    <p:notesMasterId r:id="rId75"/>
  </p:notesMasterIdLst>
  <p:handoutMasterIdLst>
    <p:handoutMasterId r:id="rId76"/>
  </p:handoutMasterIdLst>
  <p:sldIdLst>
    <p:sldId id="256" r:id="rId5"/>
    <p:sldId id="351" r:id="rId6"/>
    <p:sldId id="352" r:id="rId7"/>
    <p:sldId id="342" r:id="rId8"/>
    <p:sldId id="263" r:id="rId9"/>
    <p:sldId id="394" r:id="rId10"/>
    <p:sldId id="374" r:id="rId11"/>
    <p:sldId id="375" r:id="rId12"/>
    <p:sldId id="376" r:id="rId13"/>
    <p:sldId id="377" r:id="rId14"/>
    <p:sldId id="378" r:id="rId15"/>
    <p:sldId id="413" r:id="rId16"/>
    <p:sldId id="317" r:id="rId17"/>
    <p:sldId id="403" r:id="rId18"/>
    <p:sldId id="387" r:id="rId19"/>
    <p:sldId id="388" r:id="rId20"/>
    <p:sldId id="405" r:id="rId21"/>
    <p:sldId id="389" r:id="rId22"/>
    <p:sldId id="404" r:id="rId23"/>
    <p:sldId id="390" r:id="rId24"/>
    <p:sldId id="407" r:id="rId25"/>
    <p:sldId id="391" r:id="rId26"/>
    <p:sldId id="392" r:id="rId27"/>
    <p:sldId id="393" r:id="rId28"/>
    <p:sldId id="410" r:id="rId29"/>
    <p:sldId id="416" r:id="rId30"/>
    <p:sldId id="402" r:id="rId31"/>
    <p:sldId id="411" r:id="rId32"/>
    <p:sldId id="401" r:id="rId33"/>
    <p:sldId id="358" r:id="rId34"/>
    <p:sldId id="359" r:id="rId35"/>
    <p:sldId id="360" r:id="rId36"/>
    <p:sldId id="361" r:id="rId37"/>
    <p:sldId id="362" r:id="rId38"/>
    <p:sldId id="364" r:id="rId39"/>
    <p:sldId id="365" r:id="rId40"/>
    <p:sldId id="366" r:id="rId41"/>
    <p:sldId id="367" r:id="rId42"/>
    <p:sldId id="369" r:id="rId43"/>
    <p:sldId id="368" r:id="rId44"/>
    <p:sldId id="370" r:id="rId45"/>
    <p:sldId id="371" r:id="rId46"/>
    <p:sldId id="372" r:id="rId47"/>
    <p:sldId id="373" r:id="rId48"/>
    <p:sldId id="289" r:id="rId49"/>
    <p:sldId id="281" r:id="rId50"/>
    <p:sldId id="338" r:id="rId51"/>
    <p:sldId id="290" r:id="rId52"/>
    <p:sldId id="335" r:id="rId53"/>
    <p:sldId id="418" r:id="rId54"/>
    <p:sldId id="379" r:id="rId55"/>
    <p:sldId id="397" r:id="rId56"/>
    <p:sldId id="400" r:id="rId57"/>
    <p:sldId id="399" r:id="rId58"/>
    <p:sldId id="380" r:id="rId59"/>
    <p:sldId id="398" r:id="rId60"/>
    <p:sldId id="381" r:id="rId61"/>
    <p:sldId id="420" r:id="rId62"/>
    <p:sldId id="423" r:id="rId63"/>
    <p:sldId id="419" r:id="rId64"/>
    <p:sldId id="424" r:id="rId65"/>
    <p:sldId id="425" r:id="rId66"/>
    <p:sldId id="426" r:id="rId67"/>
    <p:sldId id="428" r:id="rId68"/>
    <p:sldId id="429" r:id="rId69"/>
    <p:sldId id="266" r:id="rId70"/>
    <p:sldId id="382" r:id="rId71"/>
    <p:sldId id="385" r:id="rId72"/>
    <p:sldId id="386" r:id="rId73"/>
    <p:sldId id="260" r:id="rId74"/>
  </p:sldIdLst>
  <p:sldSz cx="12192000" cy="6858000"/>
  <p:notesSz cx="6858000" cy="9144000"/>
  <p:defaultTextStyle>
    <a:defPPr rtl="0">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大綱" id="{152937D6-B901-44E2-BFA4-452270F0B9BF}">
          <p14:sldIdLst>
            <p14:sldId id="256"/>
          </p14:sldIdLst>
        </p14:section>
        <p14:section name="動機" id="{44216FB1-ABF3-440B-B92D-1E576B9062BF}">
          <p14:sldIdLst>
            <p14:sldId id="351"/>
            <p14:sldId id="352"/>
            <p14:sldId id="342"/>
          </p14:sldIdLst>
        </p14:section>
        <p14:section name="環境" id="{65475471-AA1E-466E-914F-9BD90AEE8BF2}">
          <p14:sldIdLst>
            <p14:sldId id="263"/>
            <p14:sldId id="394"/>
            <p14:sldId id="374"/>
            <p14:sldId id="375"/>
            <p14:sldId id="376"/>
            <p14:sldId id="377"/>
            <p14:sldId id="378"/>
            <p14:sldId id="413"/>
            <p14:sldId id="317"/>
            <p14:sldId id="403"/>
            <p14:sldId id="387"/>
            <p14:sldId id="388"/>
            <p14:sldId id="405"/>
            <p14:sldId id="389"/>
            <p14:sldId id="404"/>
            <p14:sldId id="390"/>
            <p14:sldId id="407"/>
            <p14:sldId id="391"/>
            <p14:sldId id="392"/>
            <p14:sldId id="393"/>
            <p14:sldId id="410"/>
            <p14:sldId id="416"/>
            <p14:sldId id="402"/>
            <p14:sldId id="411"/>
            <p14:sldId id="401"/>
          </p14:sldIdLst>
        </p14:section>
        <p14:section name="模型" id="{EA5581FA-2B19-4069-AE65-1956A7206F17}">
          <p14:sldIdLst>
            <p14:sldId id="358"/>
            <p14:sldId id="359"/>
            <p14:sldId id="360"/>
            <p14:sldId id="361"/>
            <p14:sldId id="362"/>
            <p14:sldId id="364"/>
            <p14:sldId id="365"/>
            <p14:sldId id="366"/>
            <p14:sldId id="367"/>
            <p14:sldId id="369"/>
            <p14:sldId id="368"/>
            <p14:sldId id="370"/>
            <p14:sldId id="371"/>
            <p14:sldId id="372"/>
            <p14:sldId id="373"/>
          </p14:sldIdLst>
        </p14:section>
        <p14:section name="環境描述" id="{E8794D07-C592-4E61-AB2F-890D013820F7}">
          <p14:sldIdLst>
            <p14:sldId id="289"/>
            <p14:sldId id="281"/>
            <p14:sldId id="338"/>
            <p14:sldId id="290"/>
            <p14:sldId id="335"/>
          </p14:sldIdLst>
        </p14:section>
        <p14:section name="資料展示(暫定" id="{FD6AE788-0A92-4993-81B6-E71B0D37A06E}">
          <p14:sldIdLst>
            <p14:sldId id="418"/>
            <p14:sldId id="379"/>
            <p14:sldId id="397"/>
            <p14:sldId id="400"/>
            <p14:sldId id="399"/>
            <p14:sldId id="380"/>
            <p14:sldId id="398"/>
            <p14:sldId id="381"/>
            <p14:sldId id="420"/>
            <p14:sldId id="423"/>
            <p14:sldId id="419"/>
            <p14:sldId id="424"/>
            <p14:sldId id="425"/>
            <p14:sldId id="426"/>
            <p14:sldId id="428"/>
            <p14:sldId id="429"/>
          </p14:sldIdLst>
        </p14:section>
        <p14:section name="總結" id="{50F95EBD-EBAF-4048-BA6E-0D58DCE46467}">
          <p14:sldIdLst>
            <p14:sldId id="266"/>
            <p14:sldId id="382"/>
            <p14:sldId id="385"/>
            <p14:sldId id="386"/>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585298-60EC-1AEF-21CA-7D22CE45A769}" name="簡士竣" initials="簡士" userId="S::s1101796@o365st.pu.edu.tw::753368df-39ba-49c2-902e-0a65b61627ec" providerId="AD"/>
  <p188:author id="{2B09D8D2-C31A-2715-F78C-60D78D7559BF}" name="徐廣亮" initials="徐" userId="S::s1101818@O365st.pu.edu.tw::5edf10d2-adde-4db3-8db6-6072f40e567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4F4F4"/>
    <a:srgbClr val="FBFBFB"/>
    <a:srgbClr val="FCFCFC"/>
    <a:srgbClr val="FDFDFD"/>
    <a:srgbClr val="F3F3F3"/>
    <a:srgbClr val="F7F7F7"/>
    <a:srgbClr val="F2F2F2"/>
    <a:srgbClr val="FFFFFF"/>
    <a:srgbClr val="0C21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16909A-0ABF-452A-97CB-CCCA21EADE00}" v="257" dt="2024-05-30T00:47:41.602"/>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446" y="7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omments/modernComment_100_31B69966.xml><?xml version="1.0" encoding="utf-8"?>
<p188:cmLst xmlns:a="http://schemas.openxmlformats.org/drawingml/2006/main" xmlns:r="http://schemas.openxmlformats.org/officeDocument/2006/relationships" xmlns:p188="http://schemas.microsoft.com/office/powerpoint/2018/8/main">
  <p188:cm id="{DAACC231-8993-42CF-B889-3AF9ACE707F7}" authorId="{2B09D8D2-C31A-2715-F78C-60D78D7559BF}" status="resolved" created="2024-05-09T13:11:58.025" complete="100000">
    <pc:sldMkLst xmlns:pc="http://schemas.microsoft.com/office/powerpoint/2013/main/command">
      <pc:docMk/>
      <pc:sldMk cId="834050406" sldId="256"/>
    </pc:sldMkLst>
    <p188:txBody>
      <a:bodyPr/>
      <a:lstStyle/>
      <a:p>
        <a:r>
          <a:rPr lang="zh-TW" altLang="en-US"/>
          <a:t>我不知道標題要寫什麼</a:t>
        </a:r>
      </a:p>
    </p188:txBody>
  </p188:cm>
  <p188:cm id="{0CCF19C4-3CE0-4433-B0A6-A8FB288B5DCA}" authorId="{2B09D8D2-C31A-2715-F78C-60D78D7559BF}" status="resolved" created="2024-05-09T13:12:33.864" complete="100000">
    <pc:sldMkLst xmlns:pc="http://schemas.microsoft.com/office/powerpoint/2013/main/command">
      <pc:docMk/>
      <pc:sldMk cId="834050406" sldId="256"/>
    </pc:sldMkLst>
    <p188:replyLst>
      <p188:reply id="{C83DBAA8-3491-410A-B971-5771688984FE}" authorId="{2B09D8D2-C31A-2715-F78C-60D78D7559BF}" created="2024-05-09T13:13:10.847">
        <p188:txBody>
          <a:bodyPr/>
          <a:lstStyle/>
          <a:p>
            <a:r>
              <a:rPr lang="zh-TW" altLang="en-US"/>
              <a:t>@簡士竣</a:t>
            </a:r>
          </a:p>
        </p188:txBody>
      </p188:reply>
      <p188:reply id="{169C5BD1-E139-4335-A5D1-88111CC98FB3}" authorId="{2B09D8D2-C31A-2715-F78C-60D78D7559BF}" created="2024-05-09T13:15:20.972">
        <p188:txBody>
          <a:bodyPr/>
          <a:lstStyle/>
          <a:p>
            <a:r>
              <a:rPr lang="zh-TW" altLang="en-US"/>
              <a:t>我不確定這樣能不能@成功耶...</a:t>
            </a:r>
          </a:p>
        </p188:txBody>
      </p188:reply>
    </p188:replyLst>
    <p188:txBody>
      <a:bodyPr/>
      <a:lstStyle/>
      <a:p>
        <a:r>
          <a:rPr lang="zh-TW" altLang="en-US"/>
          <a:t>俊 看到了下面回覆我一下</a:t>
        </a:r>
      </a:p>
    </p188:txBody>
  </p188:cm>
</p188:cmLst>
</file>

<file path=ppt/comments/modernComment_107_DB31554F.xml><?xml version="1.0" encoding="utf-8"?>
<p188:cmLst xmlns:a="http://schemas.openxmlformats.org/drawingml/2006/main" xmlns:r="http://schemas.openxmlformats.org/officeDocument/2006/relationships" xmlns:p188="http://schemas.microsoft.com/office/powerpoint/2018/8/main">
  <p188:cm id="{DE573214-B90C-488A-8D9D-0DA92A286F5A}" authorId="{2B09D8D2-C31A-2715-F78C-60D78D7559BF}" created="2024-05-17T07:33:07.393">
    <pc:sldMkLst xmlns:pc="http://schemas.microsoft.com/office/powerpoint/2013/main/command">
      <pc:docMk/>
      <pc:sldMk cId="3677443407" sldId="263"/>
    </pc:sldMkLst>
    <p188:txBody>
      <a:bodyPr/>
      <a:lstStyle/>
      <a:p>
        <a:r>
          <a:rPr lang="zh-TW" altLang="en-US"/>
          <a:t>取code實現內容說明相關套件和實現功能(附截圖
240517會議內容</a:t>
        </a:r>
      </a:p>
    </p188:txBody>
  </p188:cm>
</p188:cmLst>
</file>

<file path=ppt/comments/modernComment_10A_ED44F9D0.xml><?xml version="1.0" encoding="utf-8"?>
<p188:cmLst xmlns:a="http://schemas.openxmlformats.org/drawingml/2006/main" xmlns:r="http://schemas.openxmlformats.org/officeDocument/2006/relationships" xmlns:p188="http://schemas.microsoft.com/office/powerpoint/2018/8/main">
  <p188:cm id="{899F4C54-3B72-4FE3-9840-7A167D0E02DE}" authorId="{2B09D8D2-C31A-2715-F78C-60D78D7559BF}" created="2024-05-17T07:36:52.925">
    <pc:sldMkLst xmlns:pc="http://schemas.microsoft.com/office/powerpoint/2013/main/command">
      <pc:docMk/>
      <pc:sldMk cId="3980720592" sldId="266"/>
    </pc:sldMkLst>
    <p188:txBody>
      <a:bodyPr/>
      <a:lstStyle/>
      <a:p>
        <a:r>
          <a:rPr lang="zh-TW" altLang="en-US"/>
          <a:t>加入如:
工作時程表(如干氏圖
經費、工作分配表
SWAP分析等
輔助說明專案期間工作內容
240517會議內容</a:t>
        </a:r>
      </a:p>
    </p188:txBody>
  </p188:cm>
</p188:cmLst>
</file>

<file path=ppt/comments/modernComment_121_61E832E7.xml><?xml version="1.0" encoding="utf-8"?>
<p188:cmLst xmlns:a="http://schemas.openxmlformats.org/drawingml/2006/main" xmlns:r="http://schemas.openxmlformats.org/officeDocument/2006/relationships" xmlns:p188="http://schemas.microsoft.com/office/powerpoint/2018/8/main">
  <p188:cm id="{837400D4-A0CC-44F4-8F46-683278D891F0}" authorId="{2B09D8D2-C31A-2715-F78C-60D78D7559BF}" status="resolved" created="2024-05-13T13:19:24.269" complete="100000">
    <pc:sldMkLst xmlns:pc="http://schemas.microsoft.com/office/powerpoint/2013/main/command">
      <pc:docMk/>
      <pc:sldMk cId="4128952323" sldId="258"/>
    </pc:sldMkLst>
    <p188:txBody>
      <a:bodyPr/>
      <a:lstStyle/>
      <a:p>
        <a:r>
          <a:rPr lang="zh-TW" altLang="en-US"/>
          <a:t>RMAPPO</a:t>
        </a:r>
      </a:p>
    </p188:txBody>
  </p188:cm>
  <p188:cm id="{C4E40573-2308-4939-9E9A-D8EC81B639ED}" authorId="{2B09D8D2-C31A-2715-F78C-60D78D7559BF}" created="2024-05-17T07:35:39.624">
    <pc:sldMkLst xmlns:pc="http://schemas.microsoft.com/office/powerpoint/2013/main/command">
      <pc:docMk/>
      <pc:sldMk cId="1642607335" sldId="289"/>
    </pc:sldMkLst>
    <p188:txBody>
      <a:bodyPr/>
      <a:lstStyle/>
      <a:p>
        <a:r>
          <a:rPr lang="zh-TW" altLang="en-US"/>
          <a:t>加入有關專案細節實現部分的說明
240517會議內容</a:t>
        </a:r>
      </a:p>
    </p188:txBody>
  </p188:cm>
</p188:cmLst>
</file>

<file path=ppt/comments/modernComment_156_B56B7ABF.xml><?xml version="1.0" encoding="utf-8"?>
<p188:cmLst xmlns:a="http://schemas.openxmlformats.org/drawingml/2006/main" xmlns:r="http://schemas.openxmlformats.org/officeDocument/2006/relationships" xmlns:p188="http://schemas.microsoft.com/office/powerpoint/2018/8/main">
  <p188:cm id="{8647E7BE-3F69-4604-84EE-C7E8EF295D60}" authorId="{2B09D8D2-C31A-2715-F78C-60D78D7559BF}" status="resolved" created="2024-05-10T04:07:41.080">
    <pc:sldMkLst xmlns:pc="http://schemas.microsoft.com/office/powerpoint/2013/main/command">
      <pc:docMk/>
      <pc:sldMk cId="4284896885" sldId="267"/>
    </pc:sldMkLst>
    <p188:replyLst>
      <p188:reply id="{3BF6C309-241B-46A8-B788-B77B778B0E28}" authorId="{2B09D8D2-C31A-2715-F78C-60D78D7559BF}" created="2024-05-10T04:11:06.542">
        <p188:txBody>
          <a:bodyPr/>
          <a:lstStyle/>
          <a:p>
            <a:r>
              <a:rPr lang="zh-TW" altLang="en-US"/>
              <a:t>目前已知
torch套件
案git上的requriement(去除wandb)
CUDA10.2</a:t>
            </a:r>
          </a:p>
        </p188:txBody>
      </p188:reply>
    </p188:replyLst>
    <p188:txBody>
      <a:bodyPr/>
      <a:lstStyle/>
      <a:p>
        <a:r>
          <a:rPr lang="zh-TW" altLang="en-US"/>
          <a:t>先問教授</a:t>
        </a:r>
      </a:p>
    </p188:txBody>
  </p188:cm>
</p188:cmLst>
</file>

<file path=ppt/comments/modernComment_166_A2CC20D2.xml><?xml version="1.0" encoding="utf-8"?>
<p188:cmLst xmlns:a="http://schemas.openxmlformats.org/drawingml/2006/main" xmlns:r="http://schemas.openxmlformats.org/officeDocument/2006/relationships" xmlns:p188="http://schemas.microsoft.com/office/powerpoint/2018/8/main">
  <p188:cm id="{08661E75-6FA7-4D00-81CE-7E9888715067}" authorId="{2B09D8D2-C31A-2715-F78C-60D78D7559BF}" created="2024-05-17T07:35:08.540">
    <pc:sldMkLst xmlns:pc="http://schemas.microsoft.com/office/powerpoint/2013/main/command">
      <pc:docMk/>
      <pc:sldMk cId="230954822" sldId="265"/>
    </pc:sldMkLst>
    <p188:txBody>
      <a:bodyPr/>
      <a:lstStyle/>
      <a:p>
        <a:r>
          <a:rPr lang="zh-TW" altLang="en-US"/>
          <a:t>進行排版、做圖
直覺、簡潔的解釋模型內容
針對Informarl模型流程示意圖，需加強論文內容及細節
240517會議內容</a:t>
        </a:r>
      </a:p>
    </p188:txBody>
  </p188:cm>
</p188:cmLst>
</file>

<file path=ppt/comments/modernComment_16D_1A73B0E5.xml><?xml version="1.0" encoding="utf-8"?>
<p188:cmLst xmlns:a="http://schemas.openxmlformats.org/drawingml/2006/main" xmlns:r="http://schemas.openxmlformats.org/officeDocument/2006/relationships" xmlns:p188="http://schemas.microsoft.com/office/powerpoint/2018/8/main">
  <p188:cm id="{42A34A01-19CA-4934-9AC3-E7D420D9F8F7}" authorId="{2B09D8D2-C31A-2715-F78C-60D78D7559BF}" status="resolved" created="2024-05-10T04:07:41.080" complete="100000">
    <pc:sldMkLst xmlns:pc="http://schemas.microsoft.com/office/powerpoint/2013/main/command">
      <pc:docMk/>
      <pc:sldMk cId="4284896885" sldId="267"/>
    </pc:sldMkLst>
    <p188:replyLst>
      <p188:reply id="{452224A5-9240-40E3-9E1E-8589C168C46A}" authorId="{E5585298-60EC-1AEF-21CA-7D22CE45A769}" created="2024-05-10T14:59:58.111">
        <p188:txBody>
          <a:bodyPr/>
          <a:lstStyle/>
          <a:p>
            <a:r>
              <a:rPr lang="zh-TW" altLang="en-US"/>
              <a:t>這頁要介紹這個圖</a:t>
            </a:r>
          </a:p>
        </p188:txBody>
      </p188:reply>
    </p188:replyLst>
    <p188:txBody>
      <a:bodyPr/>
      <a:lstStyle/>
      <a:p>
        <a:r>
          <a:rPr lang="zh-TW" altLang="en-US"/>
          <a:t>先問教授</a:t>
        </a:r>
      </a:p>
    </p188:txBody>
  </p188:cm>
</p188:cmLst>
</file>

<file path=ppt/comments/modernComment_170_B9E45661.xml><?xml version="1.0" encoding="utf-8"?>
<p188:cmLst xmlns:a="http://schemas.openxmlformats.org/drawingml/2006/main" xmlns:r="http://schemas.openxmlformats.org/officeDocument/2006/relationships" xmlns:p188="http://schemas.microsoft.com/office/powerpoint/2018/8/main">
  <p188:cm id="{DA04707A-03B1-4ACA-99D0-E8C1EB595F5B}" authorId="{2B09D8D2-C31A-2715-F78C-60D78D7559BF}" status="resolved" created="2024-05-10T04:07:41.080">
    <pc:sldMkLst xmlns:pc="http://schemas.microsoft.com/office/powerpoint/2013/main/command">
      <pc:docMk/>
      <pc:sldMk cId="4284896885" sldId="267"/>
    </pc:sldMkLst>
    <p188:replyLst>
      <p188:reply id="{452224A5-9240-40E3-9E1E-8589C168C46A}" authorId="{E5585298-60EC-1AEF-21CA-7D22CE45A769}" created="2024-05-10T14:59:58.111">
        <p188:txBody>
          <a:bodyPr/>
          <a:lstStyle/>
          <a:p>
            <a:r>
              <a:rPr lang="zh-TW" altLang="en-US"/>
              <a:t>這頁要介紹這個圖</a:t>
            </a:r>
          </a:p>
        </p188:txBody>
      </p188:reply>
    </p188:replyLst>
    <p188:txBody>
      <a:bodyPr/>
      <a:lstStyle/>
      <a:p>
        <a:r>
          <a:rPr lang="zh-TW" altLang="en-US"/>
          <a:t>先問教授</a:t>
        </a:r>
      </a:p>
    </p188:txBody>
  </p188:cm>
</p188:cmLst>
</file>

<file path=ppt/comments/modernComment_173_B02DDD8E.xml><?xml version="1.0" encoding="utf-8"?>
<p188:cmLst xmlns:a="http://schemas.openxmlformats.org/drawingml/2006/main" xmlns:r="http://schemas.openxmlformats.org/officeDocument/2006/relationships" xmlns:p188="http://schemas.microsoft.com/office/powerpoint/2018/8/main">
  <p188:cm id="{EFEE1B4C-8A1F-4645-B39C-A04AA76879A1}" authorId="{2B09D8D2-C31A-2715-F78C-60D78D7559BF}" created="2024-05-17T07:43:57.635">
    <pc:sldMkLst xmlns:pc="http://schemas.microsoft.com/office/powerpoint/2013/main/command">
      <pc:docMk/>
      <pc:sldMk cId="3135577025" sldId="278"/>
    </pc:sldMkLst>
    <p188:txBody>
      <a:bodyPr/>
      <a:lstStyle/>
      <a:p>
        <a:r>
          <a:rPr lang="zh-TW" altLang="en-US"/>
          <a:t>需要多做解釋
增加更多細節資料(不用放在上面 講得出來就好 可以放備忘</a:t>
        </a:r>
      </a:p>
    </p188:txBody>
  </p188:cm>
</p188:cmLst>
</file>

<file path=ppt/comments/modernComment_176_E3F324B5.xml><?xml version="1.0" encoding="utf-8"?>
<p188:cmLst xmlns:a="http://schemas.openxmlformats.org/drawingml/2006/main" xmlns:r="http://schemas.openxmlformats.org/officeDocument/2006/relationships" xmlns:p188="http://schemas.microsoft.com/office/powerpoint/2018/8/main">
  <p188:cm id="{0C4AA873-FF6D-49D0-AF92-E6F136D7E3D3}" authorId="{2B09D8D2-C31A-2715-F78C-60D78D7559BF}" status="resolved" created="2024-05-10T04:07:41.080">
    <pc:sldMkLst xmlns:pc="http://schemas.microsoft.com/office/powerpoint/2013/main/command">
      <pc:docMk/>
      <pc:sldMk cId="4284896885" sldId="267"/>
    </pc:sldMkLst>
    <p188:replyLst>
      <p188:reply id="{452224A5-9240-40E3-9E1E-8589C168C46A}" authorId="{E5585298-60EC-1AEF-21CA-7D22CE45A769}" created="2024-05-10T14:59:58.111">
        <p188:txBody>
          <a:bodyPr/>
          <a:lstStyle/>
          <a:p>
            <a:r>
              <a:rPr lang="zh-TW" altLang="en-US"/>
              <a:t>這頁要介紹這個圖</a:t>
            </a:r>
          </a:p>
        </p188:txBody>
      </p188:reply>
    </p188:replyLst>
    <p188:txBody>
      <a:bodyPr/>
      <a:lstStyle/>
      <a:p>
        <a:r>
          <a:rPr lang="zh-TW" altLang="en-US"/>
          <a:t>先問教授</a:t>
        </a:r>
      </a:p>
    </p188:txBody>
  </p188:cm>
  <p188:cm id="{7EED7F8A-376F-46F9-9566-A541355376F1}" authorId="{2B09D8D2-C31A-2715-F78C-60D78D7559BF}" created="2024-05-17T07:44:11.898">
    <pc:sldMkLst xmlns:pc="http://schemas.microsoft.com/office/powerpoint/2013/main/command">
      <pc:docMk/>
      <pc:sldMk cId="1600903039" sldId="273"/>
    </pc:sldMkLst>
    <p188:txBody>
      <a:bodyPr/>
      <a:lstStyle/>
      <a:p>
        <a:r>
          <a:rPr lang="zh-TW" altLang="en-US"/>
          <a:t>針對Informarl模型流程示意圖，需加強論文內容及細節</a:t>
        </a:r>
      </a:p>
    </p188:txBody>
  </p188:cm>
</p188:cmLst>
</file>

<file path=ppt/comments/modernComment_1A2_B186C2EC.xml><?xml version="1.0" encoding="utf-8"?>
<p188:cmLst xmlns:a="http://schemas.openxmlformats.org/drawingml/2006/main" xmlns:r="http://schemas.openxmlformats.org/officeDocument/2006/relationships" xmlns:p188="http://schemas.microsoft.com/office/powerpoint/2018/8/main">
  <p188:cm id="{4B14B38E-DF54-436D-A5D1-585005B882F6}" authorId="{2B09D8D2-C31A-2715-F78C-60D78D7559BF}" created="2024-05-17T07:36:52.925">
    <pc:sldMkLst xmlns:pc="http://schemas.microsoft.com/office/powerpoint/2013/main/command">
      <pc:docMk/>
      <pc:sldMk cId="3980720592" sldId="266"/>
    </pc:sldMkLst>
    <p188:txBody>
      <a:bodyPr/>
      <a:lstStyle/>
      <a:p>
        <a:r>
          <a:rPr lang="zh-TW" altLang="en-US"/>
          <a:t>加入如:
工作時程表(如干氏圖
經費、工作分配表
SWAP分析等
輔助說明專案期間工作內容
240517會議內容</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latin typeface="Microsoft JhengHei UI" panose="020B0604030504040204" pitchFamily="34" charset="-120"/>
              <a:ea typeface="Microsoft JhengHei UI" panose="020B0604030504040204" pitchFamily="34" charset="-120"/>
            </a:endParaRPr>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DF1768-80E1-4C55-82E0-B9C522206257}" type="datetime1">
              <a:rPr lang="zh-TW" altLang="en-US" smtClean="0">
                <a:latin typeface="Microsoft JhengHei UI" panose="020B0604030504040204" pitchFamily="34" charset="-120"/>
                <a:ea typeface="Microsoft JhengHei UI" panose="020B0604030504040204" pitchFamily="34" charset="-120"/>
              </a:rPr>
              <a:t>2024/11/21</a:t>
            </a:fld>
            <a:endParaRPr lang="zh-TW" altLang="en-US">
              <a:latin typeface="Microsoft JhengHei UI" panose="020B0604030504040204" pitchFamily="34" charset="-120"/>
              <a:ea typeface="Microsoft JhengHei UI" panose="020B0604030504040204" pitchFamily="34" charset="-120"/>
            </a:endParaRPr>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latin typeface="Microsoft JhengHei UI" panose="020B0604030504040204" pitchFamily="34" charset="-120"/>
              <a:ea typeface="Microsoft JhengHei UI" panose="020B0604030504040204" pitchFamily="34" charset="-120"/>
            </a:endParaRPr>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C70BAA-4AB1-485D-B9E3-9CC7BFF8734C}" type="slidenum">
              <a:rPr lang="en-US" altLang="zh-TW" smtClean="0">
                <a:latin typeface="Microsoft JhengHei UI" panose="020B0604030504040204" pitchFamily="34" charset="-120"/>
                <a:ea typeface="Microsoft JhengHei UI" panose="020B0604030504040204" pitchFamily="34" charset="-120"/>
              </a:rPr>
              <a:t>‹#›</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63656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E6E9EED9-0127-4FBD-A93C-DC61122A24A7}" type="datetime1">
              <a:rPr lang="zh-TW" altLang="en-US" smtClean="0"/>
              <a:pPr/>
              <a:t>2024/11/21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noProof="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noProof="0"/>
              <a:t>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3128AB79-C561-43EA-B428-B9CD8DF856C1}" type="slidenum">
              <a:rPr lang="en-US" altLang="zh-TW" smtClean="0"/>
              <a:pPr/>
              <a:t>‹#›</a:t>
            </a:fld>
            <a:endParaRPr lang="zh-TW" altLang="en-US"/>
          </a:p>
        </p:txBody>
      </p:sp>
    </p:spTree>
    <p:extLst>
      <p:ext uri="{BB962C8B-B14F-4D97-AF65-F5344CB8AC3E}">
        <p14:creationId xmlns:p14="http://schemas.microsoft.com/office/powerpoint/2010/main" val="1895307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083989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聚合向量</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指的是將一組向量合併或結合成單個向量的過程或結果。</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評論家通常會將環境中所有智能體的狀態</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行動對作為一個串聯向量。</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𝑋𝑎𝑔𝑔</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=1</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𝑁∑𝑖</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=1</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𝑁𝑥</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𝑖</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𝑎𝑔𝑔</a:t>
            </a:r>
            <a:r>
              <a:rPr lang="en-US" altLang="zh-TW" sz="1200" b="0" i="1" kern="1200" err="1">
                <a:solidFill>
                  <a:schemeClr val="tx1"/>
                </a:solidFill>
                <a:effectLst/>
                <a:latin typeface="Microsoft JhengHei UI" panose="020B0604030504040204" pitchFamily="34" charset="-120"/>
                <a:ea typeface="Microsoft JhengHei UI" panose="020B0604030504040204" pitchFamily="34" charset="-120"/>
                <a:cs typeface="+mn-cs"/>
              </a:rPr>
              <a:t>Xagg</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N</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1​∑</a:t>
            </a:r>
            <a:r>
              <a:rPr lang="en-US" altLang="zh-TW" sz="1200" b="0" i="1" kern="120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=1</a:t>
            </a:r>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N</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x</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err="1">
                <a:solidFill>
                  <a:schemeClr val="tx1"/>
                </a:solidFill>
                <a:effectLst/>
                <a:latin typeface="Microsoft JhengHei UI" panose="020B0604030504040204" pitchFamily="34" charset="-120"/>
                <a:ea typeface="Microsoft JhengHei UI" panose="020B0604030504040204" pitchFamily="34" charset="-120"/>
                <a:cs typeface="+mn-cs"/>
              </a:rPr>
              <a:t>agg</a:t>
            </a:r>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全局均值池化操作，來聚合圖中更新後的節點特徵。</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全局均值池化</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對圖中的所有節點特徵取平均值，得到一個向量，這個向量能夠代表整個圖的信息。</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N</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 是圖中節點的數量。</a:t>
            </a:r>
          </a:p>
          <a:p>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𝑥</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𝑖</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agg</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是第 𝑖個節點的特徵向量。</a:t>
            </a:r>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28AB79-C561-43EA-B428-B9CD8DF856C1}" type="slidenum">
              <a:rPr kumimoji="0" lang="en-US" altLang="zh-TW" sz="1200" b="0" i="0" u="none" strike="noStrike" kern="1200" cap="none" spc="0" normalizeH="0" baseline="0" noProof="0" smtClean="0">
                <a:ln>
                  <a:noFill/>
                </a:ln>
                <a:solidFill>
                  <a:prstClr val="black"/>
                </a:solidFill>
                <a:effectLst/>
                <a:uLnTx/>
                <a:uFillTx/>
                <a:latin typeface="Microsoft JhengHei UI" panose="020B0604030504040204" pitchFamily="34" charset="-120"/>
                <a:ea typeface="Microsoft JhengHei UI" panose="020B0604030504040204" pitchFamily="34"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TW" altLang="en-US" sz="12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779729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u="none">
                <a:solidFill>
                  <a:srgbClr val="333333"/>
                </a:solidFill>
                <a:ea typeface="+mn-lt"/>
              </a:rPr>
              <a:t>Actor-Critic:</a:t>
            </a:r>
            <a:r>
              <a:rPr lang="zh-TW" altLang="en-US" sz="1200" b="1" u="none">
                <a:solidFill>
                  <a:srgbClr val="333333"/>
                </a:solidFill>
                <a:ea typeface="+mn-lt"/>
              </a:rPr>
              <a:t>演員</a:t>
            </a:r>
            <a:r>
              <a:rPr lang="en-US" altLang="zh-TW" sz="1200" b="1" u="none">
                <a:solidFill>
                  <a:srgbClr val="333333"/>
                </a:solidFill>
                <a:ea typeface="+mn-lt"/>
              </a:rPr>
              <a:t>_</a:t>
            </a:r>
            <a:r>
              <a:rPr lang="zh-TW" altLang="en-US" sz="1200" b="1" u="none">
                <a:solidFill>
                  <a:srgbClr val="333333"/>
                </a:solidFill>
                <a:ea typeface="+mn-lt"/>
              </a:rPr>
              <a:t>評論家</a:t>
            </a:r>
            <a:endParaRPr lang="en-US" altLang="zh-TW" sz="1200" b="0" i="0" u="none" kern="1200">
              <a:solidFill>
                <a:schemeClr val="tx1"/>
              </a:solidFill>
              <a:effectLst/>
              <a:latin typeface="Microsoft JhengHei UI" panose="020B0604030504040204" pitchFamily="34" charset="-120"/>
              <a:ea typeface="Microsoft JhengHei UI" panose="020B0604030504040204" pitchFamily="34" charset="-120"/>
              <a:cs typeface="+mn-cs"/>
            </a:endParaRPr>
          </a:p>
          <a:p>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注意機制允許智能體根據其重</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Centralized critic net(CCN):</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可以翻譯為「集中評論網絡」，它提供了一個共享的評估器，幫助智能體更好地理解整個系統的狀態和其他智能體的行為對系統的影響。它有助於智能體更有效地協作，以達到共同的目標。</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a:t>State-action value:</a:t>
            </a:r>
            <a:r>
              <a:rPr lang="zh-TW" altLang="en-US"/>
              <a:t>一</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種在強化學習中使用的概念。它表示在某個特定情況下，採取某個動作後，所預期的獎勵或價值。</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可以翻譯為「狀態</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動作值」，也稱為「</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Q</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值」，表示在特定狀態下執行特定動作後的預期回報。</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28AB79-C561-43EA-B428-B9CD8DF856C1}" type="slidenum">
              <a:rPr kumimoji="0" lang="en-US" altLang="zh-TW" sz="1200" b="0" i="0" u="none" strike="noStrike" kern="1200" cap="none" spc="0" normalizeH="0" baseline="0" noProof="0" smtClean="0">
                <a:ln>
                  <a:noFill/>
                </a:ln>
                <a:solidFill>
                  <a:prstClr val="black"/>
                </a:solidFill>
                <a:effectLst/>
                <a:uLnTx/>
                <a:uFillTx/>
                <a:latin typeface="Microsoft JhengHei UI" panose="020B0604030504040204" pitchFamily="34" charset="-120"/>
                <a:ea typeface="Microsoft JhengHei UI" panose="020B0604030504040204" pitchFamily="34"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TW" altLang="en-US" sz="12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37171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a:solidFill>
                  <a:schemeClr val="bg1"/>
                </a:solidFill>
                <a:effectLst/>
                <a:highlight>
                  <a:srgbClr val="212121"/>
                </a:highlight>
                <a:latin typeface="Söhne"/>
              </a:rPr>
              <a:t>除了其明顯的科學用途外，</a:t>
            </a:r>
            <a:r>
              <a:rPr lang="en-US" altLang="zh-TW" b="0" i="0" err="1">
                <a:solidFill>
                  <a:schemeClr val="bg1"/>
                </a:solidFill>
                <a:effectLst/>
                <a:highlight>
                  <a:srgbClr val="212121"/>
                </a:highlight>
                <a:latin typeface="Söhne"/>
              </a:rPr>
              <a:t>NumPy</a:t>
            </a:r>
            <a:r>
              <a:rPr lang="zh-TW" altLang="en-US" b="0" i="0">
                <a:solidFill>
                  <a:schemeClr val="bg1"/>
                </a:solidFill>
                <a:effectLst/>
                <a:highlight>
                  <a:srgbClr val="212121"/>
                </a:highlight>
                <a:latin typeface="Söhne"/>
              </a:rPr>
              <a:t>還可以用作高效的通用數據多維容器。可以定義任意數據類型。這使得</a:t>
            </a:r>
            <a:r>
              <a:rPr lang="en-US" altLang="zh-TW" b="0" i="0" err="1">
                <a:solidFill>
                  <a:schemeClr val="bg1"/>
                </a:solidFill>
                <a:effectLst/>
                <a:highlight>
                  <a:srgbClr val="212121"/>
                </a:highlight>
                <a:latin typeface="Söhne"/>
              </a:rPr>
              <a:t>NumPy</a:t>
            </a:r>
            <a:r>
              <a:rPr lang="zh-TW" altLang="en-US" b="0" i="0">
                <a:solidFill>
                  <a:schemeClr val="bg1"/>
                </a:solidFill>
                <a:effectLst/>
                <a:highlight>
                  <a:srgbClr val="212121"/>
                </a:highlight>
                <a:latin typeface="Söhne"/>
              </a:rPr>
              <a:t>能夠無縫快速地與各種數據庫集成</a:t>
            </a:r>
            <a:endParaRPr lang="zh-TW" altLang="en-US">
              <a:solidFill>
                <a:schemeClr val="bg1"/>
              </a:solidFill>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13</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355452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latin typeface="Microsoft JhengHei UI" panose="020B0604030504040204" pitchFamily="34" charset="-120"/>
                <a:ea typeface="Microsoft JhengHei UI" panose="020B0604030504040204" pitchFamily="34" charset="-120"/>
              </a:rPr>
              <a:t>39~62</a:t>
            </a:r>
            <a:r>
              <a:rPr lang="zh-TW" altLang="en-US">
                <a:latin typeface="Microsoft JhengHei UI" panose="020B0604030504040204" pitchFamily="34" charset="-120"/>
                <a:ea typeface="Microsoft JhengHei UI" panose="020B0604030504040204" pitchFamily="34" charset="-120"/>
              </a:rPr>
              <a:t>更改後</a:t>
            </a:r>
            <a:endParaRPr lang="en-US" altLang="zh-TW">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30</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841665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TW" altLang="en-US" sz="1200" b="1" i="0" kern="1200">
                <a:solidFill>
                  <a:schemeClr val="tx1"/>
                </a:solidFill>
                <a:effectLst/>
                <a:latin typeface="Microsoft JhengHei UI" panose="020B0604030504040204" pitchFamily="34" charset="-120"/>
                <a:ea typeface="Microsoft JhengHei UI" panose="020B0604030504040204" pitchFamily="34" charset="-120"/>
                <a:cs typeface="+mn-cs"/>
              </a:rPr>
              <a:t>不同之處</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r>
              <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rPr>
              <a:t>MAPPO</a:t>
            </a:r>
            <a:r>
              <a:rPr lang="zh-TW" altLang="en-US" sz="1200" b="1"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rPr>
              <a:t>Multi-Agent Proximal Policy Optimization</a:t>
            </a:r>
            <a:r>
              <a:rPr lang="zh-TW" altLang="en-US" sz="1200" b="1"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：主要關注的是強化學習中的策略優化，通過更新智能體的策略來最大化整個系統的效益。</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主要強調策略的優化，但並未特別強調信息共享或通信。</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r>
              <a:rPr lang="en-US" altLang="zh-TW" sz="1200" b="1"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zh-TW" altLang="en-US" sz="1200" b="1"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rPr>
              <a:t>Information-Theoretic Multi-Agent Reinforcement Learning</a:t>
            </a:r>
            <a:r>
              <a:rPr lang="zh-TW" altLang="en-US" sz="1200" b="1"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：則更加注重智能體之間的信息共享和通信。</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利用信息理論的方法，優化智能體之間的信息傳遞和協作，以提高系統的效率和性能。</a:t>
            </a:r>
          </a:p>
          <a:p>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總的來說，雖然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和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在某些方面有相似之處，但它們的重點和方法略有不同，因此適用於不同的應用場景。</a:t>
            </a:r>
          </a:p>
          <a:p>
            <a:pPr marL="0" lvl="0" indent="0" algn="l" rtl="0">
              <a:spcBef>
                <a:spcPts val="0"/>
              </a:spcBef>
              <a:spcAft>
                <a:spcPts val="0"/>
              </a:spcAft>
              <a:buNone/>
            </a:pPr>
            <a:endParaRPr/>
          </a:p>
        </p:txBody>
      </p:sp>
    </p:spTree>
    <p:extLst>
      <p:ext uri="{BB962C8B-B14F-4D97-AF65-F5344CB8AC3E}">
        <p14:creationId xmlns:p14="http://schemas.microsoft.com/office/powerpoint/2010/main" val="2135984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32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589032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TW" altLang="en-US" cap="all"/>
          </a:p>
        </p:txBody>
      </p:sp>
    </p:spTree>
    <p:extLst>
      <p:ext uri="{BB962C8B-B14F-4D97-AF65-F5344CB8AC3E}">
        <p14:creationId xmlns:p14="http://schemas.microsoft.com/office/powerpoint/2010/main" val="2336478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071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(1)</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這種方法在需要較少樣本的情況下，仍然比其他基準方法（基線方法）表現得更好。換句話說，使用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，能用更少的數據達到更好的效果。</a:t>
            </a:r>
            <a:endParaRPr/>
          </a:p>
        </p:txBody>
      </p:sp>
    </p:spTree>
    <p:extLst>
      <p:ext uri="{BB962C8B-B14F-4D97-AF65-F5344CB8AC3E}">
        <p14:creationId xmlns:p14="http://schemas.microsoft.com/office/powerpoint/2010/main" val="1517948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a:buNone/>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智能体可用信息量</a:t>
            </a:r>
            <a:endParaRPr lang="en-US" altLang="zh-TW" b="1"/>
          </a:p>
          <a:p>
            <a:pPr marL="171450" indent="-171450">
              <a:buFont typeface="Arial"/>
              <a:buChar char="•"/>
            </a:pPr>
            <a:r>
              <a:rPr lang="zh-TW" b="1"/>
              <a:t>全域資訊模式（Global Information）</a:t>
            </a:r>
            <a:r>
              <a:rPr lang="zh-TW"/>
              <a:t>：這就像是一個大眼睛，能看到整個場景的情況。在這個模式下，智能體可以直接觀察整個環境的狀況，了解每個智能體和物體的位置和狀態。</a:t>
            </a:r>
          </a:p>
          <a:p>
            <a:pPr marL="171450" indent="-171450">
              <a:buFont typeface="Arial"/>
              <a:buChar char="•"/>
            </a:pPr>
            <a:r>
              <a:rPr lang="zh-TW" b="1"/>
              <a:t>本地資訊模式（）</a:t>
            </a:r>
            <a:r>
              <a:rPr lang="zh-TW"/>
              <a:t>：這就像是一個小眼睛，只能看到周圍的一小塊區域。在這個模式下，智能體只能觀察到自己周圍的環境，了解附近智能體和物體的位置和狀態。</a:t>
            </a:r>
          </a:p>
          <a:p>
            <a:pPr marL="171450" indent="-171450">
              <a:buFont typeface="Arial"/>
              <a:buChar char="•"/>
            </a:pPr>
            <a:r>
              <a:rPr lang="zh-TW" b="1"/>
              <a:t>鄰域資訊模式（Neighborhood I</a:t>
            </a:r>
            <a:r>
              <a:rPr lang="zh-TW" altLang="zh-TW" b="1"/>
              <a:t>Local Information</a:t>
            </a:r>
            <a:r>
              <a:rPr lang="zh-TW" b="1"/>
              <a:t>nformation）</a:t>
            </a:r>
            <a:r>
              <a:rPr lang="zh-TW"/>
              <a:t>：這就像是一個中等大小的眼睛，能夠看到一個稍微大一點的範圍。在這個模式下，智能體可以觀察到自己和一些鄰近的智能體或物體的位置和狀態，但不能觀察到整個環境。</a:t>
            </a:r>
            <a:endParaRPr lang="en-US" altLang="zh-TW"/>
          </a:p>
          <a:p>
            <a:pPr marL="0" indent="0">
              <a:buFont typeface="Arial"/>
              <a:buNone/>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這句話的意思是說，</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這種方法在需要較少樣本的情況下，仍然比其他基準方法（基線方法）表現得更好。換句話說，使用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，能用更少的數據達到更好的效果。</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indent="0">
              <a:buFont typeface="Arial"/>
              <a:buNone/>
            </a:pPr>
            <a:r>
              <a:rPr lang="en-US" altLang="zh-TW"/>
              <a:t>RMAPPO</a:t>
            </a:r>
            <a:r>
              <a:rPr lang="zh-TW" altLang="en-US"/>
              <a:t>有了全域的訊息達到很好的效果，所以</a:t>
            </a:r>
            <a:endParaRPr lang="en-US" altLang="zh-TW"/>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36</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937798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0191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latin typeface="Microsoft JhengHei UI"/>
                <a:ea typeface="Microsoft JhengHei UI"/>
              </a:rPr>
              <a:t>論文第五頁</a:t>
            </a:r>
            <a:endParaRPr lang="en-US" altLang="zh-TW">
              <a:latin typeface="Microsoft JhengHei UI"/>
              <a:ea typeface="Microsoft JhengHei UI"/>
            </a:endParaRPr>
          </a:p>
          <a:p>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通過修改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PyTorch</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中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的官方代碼庫來實現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基於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的框架進行了改進和擴展，</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可以被視為是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的改進版本。</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是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的基礎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MARL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算法。作者選擇使用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作為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的基礎，因為在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3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智能體</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-3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障礙目標環境中，</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在標準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MARL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基線中表現最佳。然後，作者修改了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PyTorch</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中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的官方代碼庫來實現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。這意味著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基於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的框架進行了改進和擴展，以應用於作者的特定研究問題。作者還說明了使用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實驗中的相同超參數以及不對任何基於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的參數進行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的參數調整。因此，</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可以被視為是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的一種變體或改進版本，專門用於解決特定的多智能體強化學習問題。</a:t>
            </a:r>
            <a:endParaRPr lang="zh-TW" altLang="en-US">
              <a:latin typeface="Microsoft JhengHei UI"/>
              <a:ea typeface="Microsoft JhengHei UI"/>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37</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123427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38</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602244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PPO</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（近端策略優化）是一種強化學習算法，用於訓練智能體以最大化其累積獎勵。</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通過限制每次策略更新的步長，來穩定和提高學習效率。</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lvl="0" indent="0" algn="l" rtl="0">
              <a:spcBef>
                <a:spcPts val="0"/>
              </a:spcBef>
              <a:spcAft>
                <a:spcPts val="0"/>
              </a:spcAft>
              <a:buNone/>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多智能體系統（</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Multi-Agent System</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MAS</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）是指由多個智能體組成的系統，其中每個智能體具有自主性和協作能力，用於完成特定任務或目標。</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lvl="0" indent="0" algn="l" rtl="0">
              <a:spcBef>
                <a:spcPts val="0"/>
              </a:spcBef>
              <a:spcAft>
                <a:spcPts val="0"/>
              </a:spcAft>
              <a:buNone/>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在多智能體強化學習（</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MARL</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）中，每個智能體學習如何根據自身觀察和其他智能體的行為來做出決策，以達到個體或全局的最佳結果。這通常需要解決複雜的協作和競爭動態，以及信息共享和策略協調的問題。</a:t>
            </a:r>
            <a:endParaRPr/>
          </a:p>
        </p:txBody>
      </p:sp>
    </p:spTree>
    <p:extLst>
      <p:ext uri="{BB962C8B-B14F-4D97-AF65-F5344CB8AC3E}">
        <p14:creationId xmlns:p14="http://schemas.microsoft.com/office/powerpoint/2010/main" val="1634619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在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中，</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sampling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的主要作用是從智能體的策略和環境交互中抽取數據，以便進行學習和策略更新。</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Agent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架構由兩個模型組成：</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policy</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和</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critic</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緩衝區和代理模型可以在代理之間共享或單獨訓練。</a:t>
            </a:r>
            <a:endPar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在協作多智能體強化學習中，智能體分享觀察和動作信息，然後各自使用包含集中價值函數的</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PPO</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方法進行訓練，以提高決策質量。</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obs</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是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"observation"</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（觀察）的縮寫。</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PPO loss:</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緩衝區</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不確定</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p>
          <a:p>
            <a:r>
              <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rPr>
              <a:t>Policy</a:t>
            </a:r>
            <a:r>
              <a:rPr lang="zh-TW" altLang="en-US" sz="1200" b="1" i="0" kern="1200">
                <a:solidFill>
                  <a:schemeClr val="tx1"/>
                </a:solidFill>
                <a:effectLst/>
                <a:latin typeface="Microsoft JhengHei UI" panose="020B0604030504040204" pitchFamily="34" charset="-120"/>
                <a:ea typeface="Microsoft JhengHei UI" panose="020B0604030504040204" pitchFamily="34" charset="-120"/>
                <a:cs typeface="+mn-cs"/>
              </a:rPr>
              <a:t>（策略）</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：決定智能體在每個狀態下應該採取的行動。</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rPr>
              <a:t>Critic</a:t>
            </a:r>
            <a:r>
              <a:rPr lang="zh-TW" altLang="en-US" sz="1200" b="1" i="0" kern="1200">
                <a:solidFill>
                  <a:schemeClr val="tx1"/>
                </a:solidFill>
                <a:effectLst/>
                <a:latin typeface="Microsoft JhengHei UI" panose="020B0604030504040204" pitchFamily="34" charset="-120"/>
                <a:ea typeface="Microsoft JhengHei UI" panose="020B0604030504040204" pitchFamily="34" charset="-120"/>
                <a:cs typeface="+mn-cs"/>
              </a:rPr>
              <a:t>（評價者）</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：幫助策略評估其行動的好壞，評價者提供回饋，幫助策略更新以實現更高的回報。幫助策略改進。</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rPr>
              <a:t>Policy</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是概念或規則，</a:t>
            </a:r>
            <a:r>
              <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rPr>
              <a:t>Actor</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是具體實現</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Sampling:</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取樣，從一個更大的數據集中選取一部分數據來進行分析或訓練。</a:t>
            </a:r>
          </a:p>
          <a:p>
            <a:endPar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40</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715491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Font typeface="Wingdings" panose="05000000000000000000" pitchFamily="2" charset="2"/>
              <a:buNone/>
            </a:pPr>
            <a:r>
              <a:rPr lang="zh-TW" altLang="en-US" sz="1200">
                <a:solidFill>
                  <a:schemeClr val="bg1"/>
                </a:solidFill>
                <a:latin typeface="Microsoft JhengHei UI"/>
                <a:ea typeface="Microsoft JhengHei UI"/>
              </a:rPr>
              <a:t>這意味著每個智能體的行動不僅取決於當前的觀察，還取決於其過去的行動和環境狀態。</a:t>
            </a:r>
            <a:endParaRPr lang="en-US" altLang="zh-TW" sz="1200">
              <a:solidFill>
                <a:schemeClr val="bg1"/>
              </a:solidFill>
              <a:latin typeface="Microsoft JhengHei UI"/>
              <a:ea typeface="Microsoft JhengHei UI"/>
            </a:endParaRPr>
          </a:p>
          <a:p>
            <a:pPr>
              <a:buFont typeface="Wingdings" panose="05000000000000000000" pitchFamily="2" charset="2"/>
              <a:buNone/>
            </a:pPr>
            <a:endParaRPr lang="en-US" altLang="zh-CN" sz="1200" cap="all">
              <a:solidFill>
                <a:schemeClr val="bg1"/>
              </a:solidFill>
              <a:latin typeface="Microsoft JhengHei UI"/>
              <a:ea typeface="Microsoft JhengHei UI"/>
            </a:endParaRPr>
          </a:p>
          <a:p>
            <a:pPr>
              <a:buFont typeface="Wingdings" panose="05000000000000000000" pitchFamily="2" charset="2"/>
              <a:buNone/>
            </a:pPr>
            <a:endParaRPr lang="en-US" altLang="zh-CN" sz="1200" cap="all">
              <a:solidFill>
                <a:schemeClr val="bg1"/>
              </a:solidFill>
              <a:latin typeface="Microsoft JhengHei UI"/>
              <a:ea typeface="Microsoft JhengHei UI"/>
            </a:endParaRPr>
          </a:p>
          <a:p>
            <a:pPr>
              <a:buFont typeface="Wingdings" panose="05000000000000000000" pitchFamily="2" charset="2"/>
              <a:buNone/>
            </a:pPr>
            <a:endParaRPr lang="en-US" altLang="zh-CN" sz="1200" cap="all">
              <a:solidFill>
                <a:schemeClr val="bg1"/>
              </a:solidFill>
              <a:latin typeface="Microsoft JhengHei UI"/>
              <a:ea typeface="Microsoft JhengHei UI"/>
            </a:endParaRPr>
          </a:p>
          <a:p>
            <a:pPr>
              <a:buFont typeface="Wingdings" panose="05000000000000000000" pitchFamily="2" charset="2"/>
              <a:buNone/>
            </a:pPr>
            <a:endParaRPr lang="en-US" altLang="zh-CN" sz="1200" cap="all">
              <a:solidFill>
                <a:schemeClr val="bg1"/>
              </a:solidFill>
              <a:latin typeface="Microsoft JhengHei UI"/>
              <a:ea typeface="Microsoft JhengHei UI"/>
            </a:endParaRPr>
          </a:p>
          <a:p>
            <a:pPr>
              <a:buFont typeface="Wingdings" panose="05000000000000000000" pitchFamily="2" charset="2"/>
              <a:buNone/>
            </a:pPr>
            <a:endParaRPr lang="en-US" altLang="zh-CN" sz="1200" cap="all">
              <a:solidFill>
                <a:srgbClr val="FFC000"/>
              </a:solidFill>
              <a:latin typeface="Microsoft JhengHei UI"/>
              <a:ea typeface="Microsoft JhengHei UI"/>
            </a:endParaRPr>
          </a:p>
          <a:p>
            <a:pPr>
              <a:buFont typeface="Wingdings" panose="05000000000000000000" pitchFamily="2" charset="2"/>
              <a:buChar char="Ø"/>
            </a:pPr>
            <a:r>
              <a:rPr lang="en-US" altLang="zh-CN" sz="1200" cap="all">
                <a:solidFill>
                  <a:srgbClr val="FFC000"/>
                </a:solidFill>
                <a:latin typeface="Microsoft JhengHei UI"/>
                <a:ea typeface="Microsoft JhengHei UI"/>
              </a:rPr>
              <a:t>RMAPPO</a:t>
            </a:r>
            <a:r>
              <a:rPr lang="en-US" altLang="zh-CN" sz="1200" cap="all">
                <a:solidFill>
                  <a:schemeClr val="bg1"/>
                </a:solidFill>
                <a:latin typeface="Microsoft JhengHei UI"/>
                <a:ea typeface="Microsoft JhengHei UI"/>
              </a:rPr>
              <a:t>(</a:t>
            </a:r>
            <a:r>
              <a:rPr lang="en-US" altLang="zh-TW" sz="1200" cap="all">
                <a:solidFill>
                  <a:schemeClr val="bg1"/>
                </a:solidFill>
                <a:latin typeface="Segoe UI"/>
                <a:ea typeface="Microsoft JhengHei UI"/>
              </a:rPr>
              <a:t>Recurrent</a:t>
            </a:r>
            <a:r>
              <a:rPr lang="zh-TW" altLang="zh-TW" sz="1200" cap="all">
                <a:solidFill>
                  <a:schemeClr val="bg1"/>
                </a:solidFill>
                <a:latin typeface="Microsoft JhengHei UI"/>
                <a:ea typeface="Microsoft JhengHei UI"/>
              </a:rPr>
              <a:t> </a:t>
            </a:r>
            <a:r>
              <a:rPr lang="en-US" altLang="zh-TW" sz="1200" cap="all">
                <a:solidFill>
                  <a:schemeClr val="bg1"/>
                </a:solidFill>
                <a:latin typeface="Segoe UI"/>
                <a:ea typeface="Microsoft JhengHei UI"/>
              </a:rPr>
              <a:t>Multi-Agent</a:t>
            </a:r>
            <a:r>
              <a:rPr lang="zh-TW" altLang="zh-TW" sz="1200" cap="all">
                <a:solidFill>
                  <a:schemeClr val="bg1"/>
                </a:solidFill>
                <a:latin typeface="Microsoft JhengHei UI"/>
                <a:ea typeface="Microsoft JhengHei UI"/>
              </a:rPr>
              <a:t> </a:t>
            </a:r>
            <a:r>
              <a:rPr lang="en-US" altLang="zh-TW" sz="1200" cap="all">
                <a:solidFill>
                  <a:schemeClr val="bg1"/>
                </a:solidFill>
                <a:latin typeface="Segoe UI"/>
                <a:ea typeface="Microsoft JhengHei UI"/>
              </a:rPr>
              <a:t>Proximal</a:t>
            </a:r>
            <a:r>
              <a:rPr lang="zh-TW" altLang="zh-TW" sz="1200" cap="all">
                <a:solidFill>
                  <a:schemeClr val="bg1"/>
                </a:solidFill>
                <a:latin typeface="Microsoft JhengHei UI"/>
                <a:ea typeface="Microsoft JhengHei UI"/>
              </a:rPr>
              <a:t> </a:t>
            </a:r>
            <a:r>
              <a:rPr lang="en-US" altLang="zh-TW" sz="1200" cap="all">
                <a:solidFill>
                  <a:schemeClr val="bg1"/>
                </a:solidFill>
                <a:latin typeface="Segoe UI"/>
                <a:ea typeface="Microsoft JhengHei UI"/>
              </a:rPr>
              <a:t>Policy</a:t>
            </a:r>
            <a:r>
              <a:rPr lang="zh-TW" altLang="zh-TW" sz="1200" cap="all">
                <a:solidFill>
                  <a:schemeClr val="bg1"/>
                </a:solidFill>
                <a:latin typeface="Microsoft JhengHei UI"/>
                <a:ea typeface="Microsoft JhengHei UI"/>
              </a:rPr>
              <a:t> </a:t>
            </a:r>
            <a:r>
              <a:rPr lang="en-US" altLang="zh-TW" sz="1200" cap="all">
                <a:solidFill>
                  <a:schemeClr val="bg1"/>
                </a:solidFill>
                <a:latin typeface="Segoe UI"/>
                <a:ea typeface="Microsoft JhengHei UI"/>
              </a:rPr>
              <a:t>Optimization): </a:t>
            </a:r>
            <a:endParaRPr lang="en-US" altLang="zh-TW" sz="1200">
              <a:solidFill>
                <a:schemeClr val="bg1"/>
              </a:solidFill>
              <a:latin typeface="Microsoft JhengHei UI"/>
              <a:ea typeface="Microsoft JhengHei UI"/>
            </a:endParaRPr>
          </a:p>
          <a:p>
            <a:pPr marL="0" indent="0">
              <a:buNone/>
            </a:pPr>
            <a:r>
              <a:rPr lang="en-US" altLang="zh-TW" sz="1200" err="1">
                <a:solidFill>
                  <a:schemeClr val="bg1"/>
                </a:solidFill>
                <a:latin typeface="Microsoft JhengHei UI"/>
                <a:ea typeface="Microsoft JhengHei UI"/>
              </a:rPr>
              <a:t>可以看作是MAPPO的一種改進版本，它在MAPPO的基礎上引入了遞歸變異的機制，進一步提高了模型的性能和魯棒性</a:t>
            </a:r>
            <a:r>
              <a:rPr lang="en-US" altLang="zh-TW" sz="1200">
                <a:solidFill>
                  <a:schemeClr val="bg1"/>
                </a:solidFill>
                <a:latin typeface="Microsoft JhengHei UI"/>
                <a:ea typeface="Microsoft JhengHei UI"/>
              </a:rPr>
              <a:t>。</a:t>
            </a:r>
          </a:p>
          <a:p>
            <a:pPr>
              <a:buFont typeface="Wingdings" panose="05000000000000000000" pitchFamily="2" charset="2"/>
              <a:buChar char="Ø"/>
            </a:pPr>
            <a:r>
              <a:rPr lang="en-US" altLang="zh-TW" sz="1200">
                <a:solidFill>
                  <a:schemeClr val="bg1"/>
                </a:solidFill>
                <a:latin typeface="Microsoft JhengHei UI"/>
                <a:ea typeface="Microsoft JhengHei UI"/>
              </a:rPr>
              <a:t>RMAPPO</a:t>
            </a:r>
            <a:r>
              <a:rPr lang="zh-TW" altLang="en-US" sz="1200">
                <a:solidFill>
                  <a:schemeClr val="bg1"/>
                </a:solidFill>
                <a:latin typeface="Microsoft JhengHei UI"/>
                <a:ea typeface="Microsoft JhengHei UI"/>
              </a:rPr>
              <a:t>的核心是將近端策略優化（</a:t>
            </a:r>
            <a:r>
              <a:rPr lang="en-US" altLang="zh-TW" sz="1200">
                <a:solidFill>
                  <a:schemeClr val="bg1"/>
                </a:solidFill>
                <a:latin typeface="Microsoft JhengHei UI"/>
                <a:ea typeface="Microsoft JhengHei UI"/>
              </a:rPr>
              <a:t>PPO</a:t>
            </a:r>
            <a:r>
              <a:rPr lang="zh-TW" altLang="en-US" sz="1200">
                <a:solidFill>
                  <a:schemeClr val="bg1"/>
                </a:solidFill>
                <a:latin typeface="Microsoft JhengHei UI"/>
                <a:ea typeface="Microsoft JhengHei UI"/>
              </a:rPr>
              <a:t>）算法與遞歸神經網絡（</a:t>
            </a:r>
            <a:r>
              <a:rPr lang="en-US" altLang="zh-TW" sz="1200">
                <a:solidFill>
                  <a:schemeClr val="bg1"/>
                </a:solidFill>
                <a:latin typeface="Microsoft JhengHei UI"/>
                <a:ea typeface="Microsoft JhengHei UI"/>
              </a:rPr>
              <a:t>RNN</a:t>
            </a:r>
            <a:r>
              <a:rPr lang="zh-TW" altLang="en-US" sz="1200">
                <a:solidFill>
                  <a:schemeClr val="bg1"/>
                </a:solidFill>
                <a:latin typeface="Microsoft JhengHei UI"/>
                <a:ea typeface="Microsoft JhengHei UI"/>
              </a:rPr>
              <a:t>）結合，以建模智能體之間的時間相依性。這種結合遞歸機制的方法使得智能體能夠更好地理解環境中的時間序列信息，從而做出更具智能性的行動決策。</a:t>
            </a:r>
            <a:endParaRPr lang="zh-TW" altLang="zh-TW" sz="1200">
              <a:solidFill>
                <a:schemeClr val="bg1"/>
              </a:solidFill>
            </a:endParaRPr>
          </a:p>
          <a:p>
            <a:pPr>
              <a:buFont typeface="Wingdings" panose="05000000000000000000" pitchFamily="2" charset="2"/>
              <a:buChar char="Ø"/>
            </a:pPr>
            <a:r>
              <a:rPr lang="zh-TW" altLang="zh-TW" sz="1200">
                <a:solidFill>
                  <a:schemeClr val="bg1"/>
                </a:solidFill>
                <a:latin typeface="Microsoft JhengHei UI"/>
                <a:ea typeface="Microsoft JhengHei UI"/>
              </a:rPr>
              <a:t>RMAPPO算法的應用範圍廣泛，可用於處理各種多代理者環境，如多機器人協作、多智能體競爭等。它能夠有效地訓練多個智能體以實現特定的任務目標，並且在處理長期時間相依性時表現良好。</a:t>
            </a:r>
          </a:p>
          <a:p>
            <a:pPr marL="0" lvl="0" indent="0" algn="l" rtl="0">
              <a:spcBef>
                <a:spcPts val="0"/>
              </a:spcBef>
              <a:spcAft>
                <a:spcPts val="0"/>
              </a:spcAft>
              <a:buNone/>
            </a:pPr>
            <a:endParaRPr/>
          </a:p>
        </p:txBody>
      </p:sp>
    </p:spTree>
    <p:extLst>
      <p:ext uri="{BB962C8B-B14F-4D97-AF65-F5344CB8AC3E}">
        <p14:creationId xmlns:p14="http://schemas.microsoft.com/office/powerpoint/2010/main" val="3061582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42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02901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Wingdings"/>
                  <a:buNone/>
                </a:pP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Dec-POMDP</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用於處理多智能體環境中的複雜決策問題，特別是當智能體只有部分觀察能力且需要協作以完成共同目標時。</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indent="0">
                  <a:buFont typeface="Wingdings"/>
                  <a:buNone/>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一種適用於多智能體系統的決策模型，多個智能體在一個環境中如何在各自只有部分信息的情況下做出決策。</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indent="0">
                  <a:buFont typeface="Wingdings"/>
                  <a:buNone/>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得到各個變量的值可以幫助我們進行智能體的行為決策、策略優化和性能評估。</a:t>
                </a:r>
                <a:endParaRPr lang="en-US" altLang="zh-TW">
                  <a:solidFill>
                    <a:schemeClr val="tx1"/>
                  </a:solidFill>
                  <a:ea typeface="+mn-lt"/>
                  <a:cs typeface="+mn-lt"/>
                </a:endParaRPr>
              </a:p>
              <a:p>
                <a:pPr marL="457200" indent="-457200">
                  <a:buFont typeface="Wingdings"/>
                  <a:buChar char="Ø"/>
                </a:pPr>
                <a:r>
                  <a:rPr lang="zh-TW" altLang="zh-TW">
                    <a:solidFill>
                      <a:schemeClr val="tx1"/>
                    </a:solidFill>
                    <a:ea typeface="+mn-lt"/>
                    <a:cs typeface="+mn-lt"/>
                  </a:rPr>
                  <a:t>N </a:t>
                </a:r>
                <a:r>
                  <a:rPr lang="en-US" altLang="zh-TW">
                    <a:solidFill>
                      <a:schemeClr val="tx1"/>
                    </a:solidFill>
                    <a:ea typeface="+mn-lt"/>
                    <a:cs typeface="+mn-lt"/>
                  </a:rPr>
                  <a:t>:</a:t>
                </a:r>
                <a:r>
                  <a:rPr lang="zh-TW" altLang="zh-TW">
                    <a:solidFill>
                      <a:schemeClr val="tx1"/>
                    </a:solidFill>
                    <a:ea typeface="+mn-lt"/>
                    <a:cs typeface="+mn-lt"/>
                  </a:rPr>
                  <a:t>代表代理者（agents）的數量</a:t>
                </a:r>
                <a:r>
                  <a:rPr lang="zh-TW" altLang="en-US">
                    <a:solidFill>
                      <a:schemeClr val="tx1"/>
                    </a:solidFill>
                    <a:ea typeface="+mn-lt"/>
                    <a:cs typeface="+mn-lt"/>
                  </a:rPr>
                  <a:t>。</a:t>
                </a:r>
                <a:endParaRPr lang="en-US" altLang="zh-TW">
                  <a:solidFill>
                    <a:schemeClr val="tx1"/>
                  </a:solidFill>
                  <a:ea typeface="+mn-lt"/>
                </a:endParaRPr>
              </a:p>
              <a:p>
                <a:pPr marL="457200" indent="-457200">
                  <a:buFont typeface="Wingdings"/>
                  <a:buChar char="Ø"/>
                </a:pPr>
                <a:r>
                  <a:rPr lang="en-US" altLang="zh-TW">
                    <a:solidFill>
                      <a:schemeClr val="tx1"/>
                    </a:solidFill>
                    <a:ea typeface="+mn-lt"/>
                  </a:rPr>
                  <a:t>S :</a:t>
                </a:r>
                <a14:m>
                  <m:oMath xmlns:m="http://schemas.openxmlformats.org/officeDocument/2006/math">
                    <m:r>
                      <m:rPr>
                        <m:sty m:val="p"/>
                      </m:rPr>
                      <a:rPr lang="en-US" altLang="zh-TW" dirty="0">
                        <a:solidFill>
                          <a:schemeClr val="tx1"/>
                        </a:solidFill>
                        <a:latin typeface="Cambria Math" panose="02040503050406030204" pitchFamily="18" charset="0"/>
                        <a:ea typeface="Cambria Math" panose="02040503050406030204" pitchFamily="18" charset="0"/>
                      </a:rPr>
                      <m:t>s</m:t>
                    </m:r>
                    <m:r>
                      <a:rPr lang="en-US" altLang="zh-TW" i="1" dirty="0">
                        <a:solidFill>
                          <a:schemeClr val="tx1"/>
                        </a:solidFill>
                        <a:latin typeface="Cambria Math" panose="02040503050406030204" pitchFamily="18" charset="0"/>
                        <a:ea typeface="Cambria Math" panose="02040503050406030204" pitchFamily="18" charset="0"/>
                      </a:rPr>
                      <m:t>∈</m:t>
                    </m:r>
                    <m:r>
                      <a:rPr lang="en-US" altLang="zh-TW" i="1" dirty="0">
                        <a:solidFill>
                          <a:schemeClr val="tx1"/>
                        </a:solidFill>
                        <a:latin typeface="Cambria Math" panose="02040503050406030204" pitchFamily="18" charset="0"/>
                        <a:ea typeface="Cambria Math" panose="02040503050406030204" pitchFamily="18" charset="0"/>
                      </a:rPr>
                      <m:t>𝑆</m:t>
                    </m:r>
                    <m:r>
                      <a:rPr lang="en-US" altLang="zh-TW" i="1" dirty="0">
                        <a:solidFill>
                          <a:schemeClr val="tx1"/>
                        </a:solidFill>
                        <a:latin typeface="Cambria Math" panose="02040503050406030204" pitchFamily="18" charset="0"/>
                        <a:ea typeface="Cambria Math" panose="02040503050406030204" pitchFamily="18" charset="0"/>
                      </a:rPr>
                      <m:t>=</m:t>
                    </m:r>
                    <m:sSup>
                      <m:sSupPr>
                        <m:ctrlPr>
                          <a:rPr lang="en-US" altLang="zh-TW" i="1" dirty="0">
                            <a:solidFill>
                              <a:schemeClr val="tx1"/>
                            </a:solidFill>
                            <a:latin typeface="Cambria Math" panose="02040503050406030204" pitchFamily="18" charset="0"/>
                            <a:ea typeface="Cambria Math" panose="02040503050406030204" pitchFamily="18" charset="0"/>
                          </a:rPr>
                        </m:ctrlPr>
                      </m:sSupPr>
                      <m:e>
                        <m:r>
                          <a:rPr lang="en-US" altLang="zh-TW" i="1" dirty="0">
                            <a:solidFill>
                              <a:schemeClr val="tx1"/>
                            </a:solidFill>
                            <a:latin typeface="Cambria Math" panose="02040503050406030204" pitchFamily="18" charset="0"/>
                            <a:ea typeface="Cambria Math" panose="02040503050406030204" pitchFamily="18" charset="0"/>
                          </a:rPr>
                          <m:t>𝑅</m:t>
                        </m:r>
                      </m:e>
                      <m:sup>
                        <m:r>
                          <a:rPr lang="en-US" altLang="zh-TW" i="1" dirty="0">
                            <a:solidFill>
                              <a:schemeClr val="tx1"/>
                            </a:solidFill>
                            <a:latin typeface="Cambria Math" panose="02040503050406030204" pitchFamily="18" charset="0"/>
                            <a:ea typeface="Cambria Math" panose="02040503050406030204" pitchFamily="18" charset="0"/>
                          </a:rPr>
                          <m:t>𝑁</m:t>
                        </m:r>
                        <m:r>
                          <a:rPr lang="en-US" altLang="zh-TW" i="1" dirty="0">
                            <a:solidFill>
                              <a:schemeClr val="tx1"/>
                            </a:solidFill>
                            <a:latin typeface="Cambria Math" panose="02040503050406030204" pitchFamily="18" charset="0"/>
                            <a:ea typeface="Cambria Math" panose="02040503050406030204" pitchFamily="18" charset="0"/>
                          </a:rPr>
                          <m:t>×</m:t>
                        </m:r>
                        <m:r>
                          <a:rPr lang="en-US" altLang="zh-TW" i="1" dirty="0">
                            <a:solidFill>
                              <a:schemeClr val="tx1"/>
                            </a:solidFill>
                            <a:latin typeface="Cambria Math" panose="02040503050406030204" pitchFamily="18" charset="0"/>
                            <a:ea typeface="Cambria Math" panose="02040503050406030204" pitchFamily="18" charset="0"/>
                          </a:rPr>
                          <m:t>𝐷</m:t>
                        </m:r>
                      </m:sup>
                    </m:sSup>
                  </m:oMath>
                </a14:m>
                <a:r>
                  <a:rPr lang="zh-TW" altLang="zh-TW">
                    <a:solidFill>
                      <a:schemeClr val="tx1"/>
                    </a:solidFill>
                    <a:ea typeface="微軟正黑體"/>
                  </a:rPr>
                  <a:t>是環境的狀態空間。</a:t>
                </a:r>
                <a:endParaRPr lang="zh-TW" altLang="en-US">
                  <a:solidFill>
                    <a:schemeClr val="tx1"/>
                  </a:solidFill>
                  <a:ea typeface="微軟正黑體"/>
                </a:endParaRPr>
              </a:p>
              <a:p>
                <a:pPr marL="457200" indent="-457200">
                  <a:buFont typeface="Wingdings"/>
                  <a:buChar char="Ø"/>
                </a:pPr>
                <a:r>
                  <a:rPr lang="zh-TW" altLang="en-US">
                    <a:solidFill>
                      <a:schemeClr val="tx1"/>
                    </a:solidFill>
                    <a:ea typeface="微軟正黑體"/>
                  </a:rPr>
                  <a:t>O :</a:t>
                </a:r>
                <a:r>
                  <a:rPr lang="zh-TW" altLang="en-US">
                    <a:solidFill>
                      <a:schemeClr val="tx1"/>
                    </a:solidFill>
                    <a:ea typeface="微軟正黑體"/>
                    <a:cs typeface="+mn-lt"/>
                  </a:rPr>
                  <a:t> </a:t>
                </a:r>
                <a14:m>
                  <m:oMath xmlns:m="http://schemas.openxmlformats.org/officeDocument/2006/math">
                    <m:sSup>
                      <m:sSupPr>
                        <m:ctrlPr>
                          <a:rPr lang="en-US" altLang="zh-TW" i="1" dirty="0">
                            <a:solidFill>
                              <a:schemeClr val="tx1"/>
                            </a:solidFill>
                            <a:latin typeface="Cambria Math" panose="02040503050406030204" pitchFamily="18" charset="0"/>
                            <a:ea typeface="微軟正黑體"/>
                            <a:cs typeface="+mn-lt"/>
                          </a:rPr>
                        </m:ctrlPr>
                      </m:sSupPr>
                      <m:e>
                        <m:r>
                          <a:rPr lang="en-US" altLang="zh-TW" i="1" dirty="0">
                            <a:solidFill>
                              <a:schemeClr val="tx1"/>
                            </a:solidFill>
                            <a:latin typeface="Cambria Math" panose="02040503050406030204" pitchFamily="18" charset="0"/>
                            <a:ea typeface="微軟正黑體"/>
                            <a:cs typeface="+mn-lt"/>
                          </a:rPr>
                          <m:t>𝑜</m:t>
                        </m:r>
                      </m:e>
                      <m:sup>
                        <m:r>
                          <a:rPr lang="en-US" altLang="zh-TW" i="1" dirty="0">
                            <a:solidFill>
                              <a:schemeClr val="tx1"/>
                            </a:solidFill>
                            <a:latin typeface="Cambria Math" panose="02040503050406030204" pitchFamily="18" charset="0"/>
                            <a:ea typeface="微軟正黑體"/>
                            <a:cs typeface="+mn-lt"/>
                          </a:rPr>
                          <m:t>(</m:t>
                        </m:r>
                        <m:r>
                          <a:rPr lang="en-US" altLang="zh-TW" i="1" dirty="0">
                            <a:solidFill>
                              <a:schemeClr val="tx1"/>
                            </a:solidFill>
                            <a:latin typeface="Cambria Math" panose="02040503050406030204" pitchFamily="18" charset="0"/>
                            <a:ea typeface="微軟正黑體"/>
                            <a:cs typeface="+mn-lt"/>
                          </a:rPr>
                          <m:t>𝑖</m:t>
                        </m:r>
                        <m:r>
                          <a:rPr lang="en-US" altLang="zh-TW" i="1" dirty="0">
                            <a:solidFill>
                              <a:schemeClr val="tx1"/>
                            </a:solidFill>
                            <a:latin typeface="Cambria Math" panose="02040503050406030204" pitchFamily="18" charset="0"/>
                            <a:ea typeface="微軟正黑體"/>
                            <a:cs typeface="+mn-lt"/>
                          </a:rPr>
                          <m:t>)</m:t>
                        </m:r>
                      </m:sup>
                    </m:sSup>
                    <m:r>
                      <a:rPr lang="en-US" altLang="zh-TW" i="1" dirty="0">
                        <a:solidFill>
                          <a:schemeClr val="tx1"/>
                        </a:solidFill>
                        <a:latin typeface="Cambria Math" panose="02040503050406030204" pitchFamily="18" charset="0"/>
                        <a:ea typeface="微軟正黑體"/>
                        <a:cs typeface="+mn-lt"/>
                      </a:rPr>
                      <m:t>=</m:t>
                    </m:r>
                    <m:r>
                      <a:rPr lang="en-US" altLang="zh-TW" i="1" dirty="0">
                        <a:solidFill>
                          <a:schemeClr val="tx1"/>
                        </a:solidFill>
                        <a:latin typeface="Cambria Math" panose="02040503050406030204" pitchFamily="18" charset="0"/>
                        <a:ea typeface="微軟正黑體"/>
                        <a:cs typeface="+mn-lt"/>
                      </a:rPr>
                      <m:t>𝑂</m:t>
                    </m:r>
                    <m:r>
                      <a:rPr lang="en-US" altLang="zh-TW" i="1" dirty="0">
                        <a:solidFill>
                          <a:schemeClr val="tx1"/>
                        </a:solidFill>
                        <a:latin typeface="Cambria Math" panose="02040503050406030204" pitchFamily="18" charset="0"/>
                        <a:ea typeface="微軟正黑體"/>
                        <a:cs typeface="+mn-lt"/>
                      </a:rPr>
                      <m:t>(</m:t>
                    </m:r>
                    <m:sSup>
                      <m:sSupPr>
                        <m:ctrlPr>
                          <a:rPr lang="en-US" altLang="zh-TW" i="1" dirty="0">
                            <a:solidFill>
                              <a:schemeClr val="tx1"/>
                            </a:solidFill>
                            <a:latin typeface="Cambria Math" panose="02040503050406030204" pitchFamily="18" charset="0"/>
                            <a:ea typeface="微軟正黑體"/>
                            <a:cs typeface="+mn-lt"/>
                          </a:rPr>
                        </m:ctrlPr>
                      </m:sSupPr>
                      <m:e>
                        <m:r>
                          <a:rPr lang="en-US" altLang="zh-TW" i="1" dirty="0">
                            <a:solidFill>
                              <a:schemeClr val="tx1"/>
                            </a:solidFill>
                            <a:latin typeface="Cambria Math" panose="02040503050406030204" pitchFamily="18" charset="0"/>
                            <a:ea typeface="微軟正黑體"/>
                            <a:cs typeface="+mn-lt"/>
                          </a:rPr>
                          <m:t>𝑠</m:t>
                        </m:r>
                      </m:e>
                      <m:sup>
                        <m:r>
                          <a:rPr lang="en-US" altLang="zh-TW" i="1" dirty="0">
                            <a:solidFill>
                              <a:schemeClr val="tx1"/>
                            </a:solidFill>
                            <a:latin typeface="Cambria Math" panose="02040503050406030204" pitchFamily="18" charset="0"/>
                            <a:ea typeface="微軟正黑體"/>
                            <a:cs typeface="+mn-lt"/>
                          </a:rPr>
                          <m:t>(</m:t>
                        </m:r>
                        <m:r>
                          <a:rPr lang="en-US" altLang="zh-TW" i="1" dirty="0">
                            <a:solidFill>
                              <a:schemeClr val="tx1"/>
                            </a:solidFill>
                            <a:latin typeface="Cambria Math" panose="02040503050406030204" pitchFamily="18" charset="0"/>
                            <a:ea typeface="微軟正黑體"/>
                            <a:cs typeface="+mn-lt"/>
                          </a:rPr>
                          <m:t>𝑖</m:t>
                        </m:r>
                        <m:r>
                          <a:rPr lang="en-US" altLang="zh-TW" i="1" dirty="0">
                            <a:solidFill>
                              <a:schemeClr val="tx1"/>
                            </a:solidFill>
                            <a:latin typeface="Cambria Math" panose="02040503050406030204" pitchFamily="18" charset="0"/>
                            <a:ea typeface="微軟正黑體"/>
                            <a:cs typeface="+mn-lt"/>
                          </a:rPr>
                          <m:t>)</m:t>
                        </m:r>
                      </m:sup>
                    </m:sSup>
                    <m:r>
                      <a:rPr lang="en-US" altLang="zh-TW" i="1" dirty="0">
                        <a:solidFill>
                          <a:schemeClr val="tx1"/>
                        </a:solidFill>
                        <a:latin typeface="Cambria Math" panose="02040503050406030204" pitchFamily="18" charset="0"/>
                        <a:ea typeface="微軟正黑體"/>
                        <a:cs typeface="+mn-lt"/>
                      </a:rPr>
                      <m:t>)</m:t>
                    </m:r>
                    <m:r>
                      <a:rPr lang="en-US" altLang="zh-TW" i="1" dirty="0">
                        <a:solidFill>
                          <a:schemeClr val="tx1"/>
                        </a:solidFill>
                        <a:latin typeface="Cambria Math" panose="02040503050406030204" pitchFamily="18" charset="0"/>
                        <a:ea typeface="Cambria Math" panose="02040503050406030204" pitchFamily="18" charset="0"/>
                        <a:cs typeface="+mn-lt"/>
                      </a:rPr>
                      <m:t>∈</m:t>
                    </m:r>
                    <m:sSup>
                      <m:sSupPr>
                        <m:ctrlPr>
                          <a:rPr lang="en-US" altLang="zh-TW" i="1" dirty="0">
                            <a:solidFill>
                              <a:schemeClr val="tx1"/>
                            </a:solidFill>
                            <a:latin typeface="Cambria Math" panose="02040503050406030204" pitchFamily="18" charset="0"/>
                            <a:ea typeface="Cambria Math" panose="02040503050406030204" pitchFamily="18" charset="0"/>
                            <a:cs typeface="+mn-lt"/>
                          </a:rPr>
                        </m:ctrlPr>
                      </m:sSupPr>
                      <m:e>
                        <m:r>
                          <a:rPr lang="en-US" altLang="zh-TW" i="1" dirty="0">
                            <a:solidFill>
                              <a:schemeClr val="tx1"/>
                            </a:solidFill>
                            <a:latin typeface="Cambria Math" panose="02040503050406030204" pitchFamily="18" charset="0"/>
                            <a:ea typeface="Cambria Math" panose="02040503050406030204" pitchFamily="18" charset="0"/>
                            <a:cs typeface="+mn-lt"/>
                          </a:rPr>
                          <m:t>𝑅</m:t>
                        </m:r>
                      </m:e>
                      <m:sup>
                        <m:r>
                          <a:rPr lang="en-US" altLang="zh-TW" i="1" dirty="0">
                            <a:solidFill>
                              <a:schemeClr val="tx1"/>
                            </a:solidFill>
                            <a:latin typeface="Cambria Math" panose="02040503050406030204" pitchFamily="18" charset="0"/>
                            <a:ea typeface="Cambria Math" panose="02040503050406030204" pitchFamily="18" charset="0"/>
                            <a:cs typeface="+mn-lt"/>
                          </a:rPr>
                          <m:t>𝑑</m:t>
                        </m:r>
                      </m:sup>
                    </m:sSup>
                  </m:oMath>
                </a14:m>
                <a:r>
                  <a:rPr lang="zh-TW" altLang="zh-TW">
                    <a:solidFill>
                      <a:schemeClr val="tx1"/>
                    </a:solidFill>
                    <a:ea typeface="+mn-lt"/>
                    <a:cs typeface="+mn-lt"/>
                  </a:rPr>
                  <a:t>代理者 i 的本地觀察</a:t>
                </a:r>
                <a:r>
                  <a:rPr lang="zh-TW" altLang="en-US">
                    <a:solidFill>
                      <a:schemeClr val="tx1"/>
                    </a:solidFill>
                    <a:ea typeface="+mn-lt"/>
                    <a:cs typeface="+mn-lt"/>
                  </a:rPr>
                  <a:t>，其</a:t>
                </a:r>
                <a:r>
                  <a:rPr lang="zh-TW" altLang="zh-TW">
                    <a:solidFill>
                      <a:schemeClr val="tx1"/>
                    </a:solidFill>
                    <a:ea typeface="+mn-lt"/>
                    <a:cs typeface="+mn-lt"/>
                  </a:rPr>
                  <a:t>觀測</a:t>
                </a:r>
                <a:r>
                  <a:rPr lang="en-US" altLang="zh-TW" err="1">
                    <a:solidFill>
                      <a:schemeClr val="tx1"/>
                    </a:solidFill>
                    <a:ea typeface="+mn-lt"/>
                  </a:rPr>
                  <a:t>D</a:t>
                </a:r>
                <a:r>
                  <a:rPr lang="en-US" altLang="zh-TW" err="1">
                    <a:solidFill>
                      <a:schemeClr val="tx1"/>
                    </a:solidFill>
                    <a:ea typeface="微軟正黑體"/>
                  </a:rPr>
                  <a:t>是</a:t>
                </a:r>
                <a:r>
                  <a:rPr lang="zh-TW" altLang="zh-TW">
                    <a:solidFill>
                      <a:schemeClr val="tx1"/>
                    </a:solidFill>
                    <a:ea typeface="微軟正黑體"/>
                  </a:rPr>
                  <a:t>狀態的維度</a:t>
                </a:r>
                <a:r>
                  <a:rPr lang="en-US" altLang="zh-TW">
                    <a:solidFill>
                      <a:schemeClr val="tx1"/>
                    </a:solidFill>
                    <a:ea typeface="微軟正黑體"/>
                  </a:rPr>
                  <a:t>,</a:t>
                </a:r>
                <a:r>
                  <a:rPr lang="zh-TW" altLang="zh-TW">
                    <a:solidFill>
                      <a:schemeClr val="tx1"/>
                    </a:solidFill>
                    <a:ea typeface="+mn-lt"/>
                    <a:cs typeface="+mn-lt"/>
                  </a:rPr>
                  <a:t>維度</a:t>
                </a:r>
                <a:r>
                  <a:rPr lang="zh-TW" altLang="en-US">
                    <a:solidFill>
                      <a:schemeClr val="tx1"/>
                    </a:solidFill>
                    <a:ea typeface="+mn-lt"/>
                    <a:cs typeface="+mn-lt"/>
                  </a:rPr>
                  <a:t>為 </a:t>
                </a:r>
                <a:r>
                  <a:rPr lang="en-US" altLang="zh-TW" err="1">
                    <a:solidFill>
                      <a:schemeClr val="tx1"/>
                    </a:solidFill>
                    <a:ea typeface="+mn-lt"/>
                    <a:cs typeface="+mn-lt"/>
                  </a:rPr>
                  <a:t>d≦D</a:t>
                </a:r>
                <a:r>
                  <a:rPr lang="zh-TW" altLang="en-US">
                    <a:solidFill>
                      <a:schemeClr val="tx1"/>
                    </a:solidFill>
                    <a:ea typeface="+mn-lt"/>
                    <a:cs typeface="+mn-lt"/>
                  </a:rPr>
                  <a:t>。</a:t>
                </a:r>
                <a:endParaRPr lang="en-US" altLang="zh-TW">
                  <a:solidFill>
                    <a:schemeClr val="tx1"/>
                  </a:solidFill>
                  <a:ea typeface="+mn-lt"/>
                  <a:cs typeface="+mn-lt"/>
                </a:endParaRPr>
              </a:p>
              <a:p>
                <a:pPr marL="457200" indent="-457200">
                  <a:buFont typeface="Wingdings"/>
                  <a:buChar char="Ø"/>
                </a:pPr>
                <a:r>
                  <a:rPr lang="zh-TW" altLang="zh-TW">
                    <a:solidFill>
                      <a:schemeClr val="tx1"/>
                    </a:solidFill>
                    <a:ea typeface="+mn-lt"/>
                    <a:cs typeface="+mn-lt"/>
                  </a:rPr>
                  <a:t>A </a:t>
                </a:r>
                <a:r>
                  <a:rPr lang="en-US" altLang="zh-TW">
                    <a:solidFill>
                      <a:schemeClr val="tx1"/>
                    </a:solidFill>
                    <a:ea typeface="+mn-lt"/>
                    <a:cs typeface="+mn-lt"/>
                  </a:rPr>
                  <a:t>: </a:t>
                </a:r>
                <a14:m>
                  <m:oMath xmlns:m="http://schemas.openxmlformats.org/officeDocument/2006/math">
                    <m:sSup>
                      <m:sSupPr>
                        <m:ctrlPr>
                          <a:rPr lang="en-US" altLang="zh-TW" i="1">
                            <a:solidFill>
                              <a:schemeClr val="tx1"/>
                            </a:solidFill>
                            <a:latin typeface="Cambria Math" panose="02040503050406030204" pitchFamily="18" charset="0"/>
                            <a:ea typeface="+mn-lt"/>
                            <a:cs typeface="+mn-lt"/>
                          </a:rPr>
                        </m:ctrlPr>
                      </m:sSupPr>
                      <m:e>
                        <m:r>
                          <a:rPr lang="en-US" altLang="zh-TW" i="1">
                            <a:solidFill>
                              <a:schemeClr val="tx1"/>
                            </a:solidFill>
                            <a:latin typeface="Cambria Math" panose="02040503050406030204" pitchFamily="18" charset="0"/>
                            <a:ea typeface="+mn-lt"/>
                            <a:cs typeface="+mn-lt"/>
                          </a:rPr>
                          <m:t>𝑎</m:t>
                        </m:r>
                      </m:e>
                      <m:sup>
                        <m:r>
                          <a:rPr lang="en-US" altLang="zh-TW" i="1">
                            <a:solidFill>
                              <a:schemeClr val="tx1"/>
                            </a:solidFill>
                            <a:latin typeface="Cambria Math" panose="02040503050406030204" pitchFamily="18" charset="0"/>
                            <a:ea typeface="+mn-lt"/>
                            <a:cs typeface="+mn-lt"/>
                          </a:rPr>
                          <m:t>(</m:t>
                        </m:r>
                        <m:r>
                          <a:rPr lang="en-US" altLang="zh-TW" i="1">
                            <a:solidFill>
                              <a:schemeClr val="tx1"/>
                            </a:solidFill>
                            <a:latin typeface="Cambria Math" panose="02040503050406030204" pitchFamily="18" charset="0"/>
                            <a:ea typeface="+mn-lt"/>
                            <a:cs typeface="+mn-lt"/>
                          </a:rPr>
                          <m:t>𝑖</m:t>
                        </m:r>
                        <m:r>
                          <a:rPr lang="en-US" altLang="zh-TW" i="1">
                            <a:solidFill>
                              <a:schemeClr val="tx1"/>
                            </a:solidFill>
                            <a:latin typeface="Cambria Math" panose="02040503050406030204" pitchFamily="18" charset="0"/>
                            <a:ea typeface="+mn-lt"/>
                            <a:cs typeface="+mn-lt"/>
                          </a:rPr>
                          <m:t>)</m:t>
                        </m:r>
                      </m:sup>
                    </m:sSup>
                    <m:r>
                      <a:rPr lang="en-US" altLang="zh-TW" i="1">
                        <a:solidFill>
                          <a:schemeClr val="tx1"/>
                        </a:solidFill>
                        <a:latin typeface="Cambria Math" panose="02040503050406030204" pitchFamily="18" charset="0"/>
                        <a:ea typeface="Cambria Math" panose="02040503050406030204" pitchFamily="18" charset="0"/>
                        <a:cs typeface="+mn-lt"/>
                      </a:rPr>
                      <m:t>∈</m:t>
                    </m:r>
                    <m:r>
                      <a:rPr lang="en-US" altLang="zh-TW" i="1">
                        <a:solidFill>
                          <a:schemeClr val="tx1"/>
                        </a:solidFill>
                        <a:latin typeface="Cambria Math" panose="02040503050406030204" pitchFamily="18" charset="0"/>
                        <a:ea typeface="Cambria Math" panose="02040503050406030204" pitchFamily="18" charset="0"/>
                        <a:cs typeface="+mn-lt"/>
                      </a:rPr>
                      <m:t>𝐴</m:t>
                    </m:r>
                  </m:oMath>
                </a14:m>
                <a:r>
                  <a:rPr lang="zh-TW" altLang="zh-TW">
                    <a:solidFill>
                      <a:schemeClr val="tx1"/>
                    </a:solidFill>
                    <a:ea typeface="+mn-lt"/>
                    <a:cs typeface="+mn-lt"/>
                  </a:rPr>
                  <a:t>表示代理者 i 的行動空間，而所有 N 個代理者的聯合行動由</a:t>
                </a:r>
                <a14:m>
                  <m:oMath xmlns:m="http://schemas.openxmlformats.org/officeDocument/2006/math">
                    <m:r>
                      <a:rPr lang="en-US" altLang="zh-TW" i="1" dirty="0">
                        <a:solidFill>
                          <a:schemeClr val="tx1"/>
                        </a:solidFill>
                        <a:latin typeface="Cambria Math" panose="02040503050406030204" pitchFamily="18" charset="0"/>
                        <a:ea typeface="+mn-lt"/>
                        <a:cs typeface="+mn-lt"/>
                      </a:rPr>
                      <m:t>𝐴</m:t>
                    </m:r>
                    <m:r>
                      <a:rPr lang="en-US" altLang="zh-TW" i="1" dirty="0">
                        <a:solidFill>
                          <a:schemeClr val="tx1"/>
                        </a:solidFill>
                        <a:latin typeface="Cambria Math" panose="02040503050406030204" pitchFamily="18" charset="0"/>
                        <a:ea typeface="+mn-lt"/>
                        <a:cs typeface="+mn-lt"/>
                      </a:rPr>
                      <m:t>=(</m:t>
                    </m:r>
                    <m:sSup>
                      <m:sSupPr>
                        <m:ctrlPr>
                          <a:rPr lang="en-US" altLang="zh-TW" i="1" dirty="0">
                            <a:solidFill>
                              <a:schemeClr val="tx1"/>
                            </a:solidFill>
                            <a:latin typeface="Cambria Math" panose="02040503050406030204" pitchFamily="18" charset="0"/>
                            <a:ea typeface="+mn-lt"/>
                            <a:cs typeface="+mn-lt"/>
                          </a:rPr>
                        </m:ctrlPr>
                      </m:sSupPr>
                      <m:e>
                        <m:r>
                          <a:rPr lang="en-US" altLang="zh-TW" i="1" dirty="0">
                            <a:solidFill>
                              <a:schemeClr val="tx1"/>
                            </a:solidFill>
                            <a:latin typeface="Cambria Math" panose="02040503050406030204" pitchFamily="18" charset="0"/>
                            <a:ea typeface="+mn-lt"/>
                            <a:cs typeface="+mn-lt"/>
                          </a:rPr>
                          <m:t>𝑎</m:t>
                        </m:r>
                      </m:e>
                      <m:sup>
                        <m:d>
                          <m:dPr>
                            <m:ctrlPr>
                              <a:rPr lang="en-US" altLang="zh-TW" i="1" dirty="0">
                                <a:solidFill>
                                  <a:schemeClr val="tx1"/>
                                </a:solidFill>
                                <a:latin typeface="Cambria Math" panose="02040503050406030204" pitchFamily="18" charset="0"/>
                                <a:ea typeface="+mn-lt"/>
                                <a:cs typeface="+mn-lt"/>
                              </a:rPr>
                            </m:ctrlPr>
                          </m:dPr>
                          <m:e>
                            <m:r>
                              <a:rPr lang="en-US" altLang="zh-TW" i="1" dirty="0">
                                <a:solidFill>
                                  <a:schemeClr val="tx1"/>
                                </a:solidFill>
                                <a:latin typeface="Cambria Math" panose="02040503050406030204" pitchFamily="18" charset="0"/>
                                <a:ea typeface="+mn-lt"/>
                                <a:cs typeface="+mn-lt"/>
                              </a:rPr>
                              <m:t>1</m:t>
                            </m:r>
                          </m:e>
                        </m:d>
                      </m:sup>
                    </m:sSup>
                    <m:r>
                      <a:rPr lang="en-US" altLang="zh-TW" i="1" dirty="0">
                        <a:solidFill>
                          <a:schemeClr val="tx1"/>
                        </a:solidFill>
                        <a:latin typeface="Cambria Math" panose="02040503050406030204" pitchFamily="18" charset="0"/>
                        <a:ea typeface="+mn-lt"/>
                        <a:cs typeface="+mn-lt"/>
                      </a:rPr>
                      <m:t>,…,</m:t>
                    </m:r>
                    <m:sSup>
                      <m:sSupPr>
                        <m:ctrlPr>
                          <a:rPr lang="en-US" altLang="zh-TW" i="1" dirty="0">
                            <a:solidFill>
                              <a:schemeClr val="tx1"/>
                            </a:solidFill>
                            <a:latin typeface="Cambria Math" panose="02040503050406030204" pitchFamily="18" charset="0"/>
                            <a:ea typeface="+mn-lt"/>
                            <a:cs typeface="+mn-lt"/>
                          </a:rPr>
                        </m:ctrlPr>
                      </m:sSupPr>
                      <m:e>
                        <m:r>
                          <a:rPr lang="en-US" altLang="zh-TW" i="1" dirty="0">
                            <a:solidFill>
                              <a:schemeClr val="tx1"/>
                            </a:solidFill>
                            <a:latin typeface="Cambria Math" panose="02040503050406030204" pitchFamily="18" charset="0"/>
                            <a:ea typeface="+mn-lt"/>
                            <a:cs typeface="+mn-lt"/>
                          </a:rPr>
                          <m:t>𝑎</m:t>
                        </m:r>
                      </m:e>
                      <m:sup>
                        <m:r>
                          <a:rPr lang="en-US" altLang="zh-TW" i="1" dirty="0">
                            <a:solidFill>
                              <a:schemeClr val="tx1"/>
                            </a:solidFill>
                            <a:latin typeface="Cambria Math" panose="02040503050406030204" pitchFamily="18" charset="0"/>
                            <a:ea typeface="+mn-lt"/>
                            <a:cs typeface="+mn-lt"/>
                          </a:rPr>
                          <m:t>(</m:t>
                        </m:r>
                        <m:r>
                          <a:rPr lang="en-US" altLang="zh-TW" i="1" dirty="0">
                            <a:solidFill>
                              <a:schemeClr val="tx1"/>
                            </a:solidFill>
                            <a:latin typeface="Cambria Math" panose="02040503050406030204" pitchFamily="18" charset="0"/>
                            <a:ea typeface="+mn-lt"/>
                            <a:cs typeface="+mn-lt"/>
                          </a:rPr>
                          <m:t>𝑁</m:t>
                        </m:r>
                        <m:r>
                          <a:rPr lang="en-US" altLang="zh-TW" i="1" dirty="0">
                            <a:solidFill>
                              <a:schemeClr val="tx1"/>
                            </a:solidFill>
                            <a:latin typeface="Cambria Math" panose="02040503050406030204" pitchFamily="18" charset="0"/>
                            <a:ea typeface="+mn-lt"/>
                            <a:cs typeface="+mn-lt"/>
                          </a:rPr>
                          <m:t>)</m:t>
                        </m:r>
                      </m:sup>
                    </m:sSup>
                    <m:r>
                      <a:rPr lang="en-US" altLang="zh-TW" i="1" dirty="0">
                        <a:solidFill>
                          <a:schemeClr val="tx1"/>
                        </a:solidFill>
                        <a:latin typeface="Cambria Math" panose="02040503050406030204" pitchFamily="18" charset="0"/>
                        <a:ea typeface="+mn-lt"/>
                        <a:cs typeface="+mn-lt"/>
                      </a:rPr>
                      <m:t>)</m:t>
                    </m:r>
                  </m:oMath>
                </a14:m>
                <a:r>
                  <a:rPr lang="zh-TW" altLang="zh-TW">
                    <a:solidFill>
                      <a:schemeClr val="tx1"/>
                    </a:solidFill>
                    <a:ea typeface="+mn-lt"/>
                    <a:cs typeface="+mn-lt"/>
                  </a:rPr>
                  <a:t>給定，具體而言，</a:t>
                </a:r>
                <a14:m>
                  <m:oMath xmlns:m="http://schemas.openxmlformats.org/officeDocument/2006/math">
                    <m:sSup>
                      <m:sSupPr>
                        <m:ctrlPr>
                          <a:rPr lang="en-US" altLang="zh-TW" i="1" dirty="0">
                            <a:solidFill>
                              <a:schemeClr val="tx1"/>
                            </a:solidFill>
                            <a:latin typeface="Cambria Math" panose="02040503050406030204" pitchFamily="18" charset="0"/>
                            <a:ea typeface="+mn-lt"/>
                            <a:cs typeface="+mn-lt"/>
                          </a:rPr>
                        </m:ctrlPr>
                      </m:sSupPr>
                      <m:e>
                        <m:r>
                          <a:rPr lang="en-US" altLang="zh-TW" i="1" dirty="0">
                            <a:solidFill>
                              <a:schemeClr val="tx1"/>
                            </a:solidFill>
                            <a:latin typeface="Cambria Math" panose="02040503050406030204" pitchFamily="18" charset="0"/>
                            <a:ea typeface="+mn-lt"/>
                            <a:cs typeface="+mn-lt"/>
                          </a:rPr>
                          <m:t>𝑎</m:t>
                        </m:r>
                      </m:e>
                      <m:sup>
                        <m:r>
                          <a:rPr lang="en-US" altLang="zh-TW" i="1" dirty="0">
                            <a:solidFill>
                              <a:schemeClr val="tx1"/>
                            </a:solidFill>
                            <a:latin typeface="Cambria Math" panose="02040503050406030204" pitchFamily="18" charset="0"/>
                            <a:ea typeface="+mn-lt"/>
                            <a:cs typeface="+mn-lt"/>
                          </a:rPr>
                          <m:t>(</m:t>
                        </m:r>
                        <m:r>
                          <a:rPr lang="en-US" altLang="zh-TW" i="1" dirty="0">
                            <a:solidFill>
                              <a:schemeClr val="tx1"/>
                            </a:solidFill>
                            <a:latin typeface="Cambria Math" panose="02040503050406030204" pitchFamily="18" charset="0"/>
                            <a:ea typeface="+mn-lt"/>
                            <a:cs typeface="+mn-lt"/>
                          </a:rPr>
                          <m:t>𝑖</m:t>
                        </m:r>
                        <m:r>
                          <a:rPr lang="en-US" altLang="zh-TW" i="1" dirty="0">
                            <a:solidFill>
                              <a:schemeClr val="tx1"/>
                            </a:solidFill>
                            <a:latin typeface="Cambria Math" panose="02040503050406030204" pitchFamily="18" charset="0"/>
                            <a:ea typeface="+mn-lt"/>
                            <a:cs typeface="+mn-lt"/>
                          </a:rPr>
                          <m:t>)</m:t>
                        </m:r>
                      </m:sup>
                    </m:sSup>
                  </m:oMath>
                </a14:m>
                <a:r>
                  <a:rPr lang="zh-TW" altLang="zh-TW">
                    <a:solidFill>
                      <a:schemeClr val="tx1"/>
                    </a:solidFill>
                    <a:ea typeface="+mn-lt"/>
                    <a:cs typeface="+mn-lt"/>
                  </a:rPr>
                  <a:t>是一個大小等於可能行動數量的 one-hot 向量。</a:t>
                </a:r>
                <a:endParaRPr lang="zh-TW" altLang="en-US">
                  <a:solidFill>
                    <a:schemeClr val="tx1"/>
                  </a:solidFill>
                  <a:ea typeface="+mn-lt"/>
                  <a:cs typeface="+mn-lt"/>
                </a:endParaRPr>
              </a:p>
              <a:p>
                <a:pPr marL="457200" indent="-457200">
                  <a:buFont typeface="Wingdings"/>
                  <a:buChar char="Ø"/>
                </a:pPr>
                <a:r>
                  <a:rPr lang="zh-TW" altLang="en-US">
                    <a:solidFill>
                      <a:schemeClr val="tx1"/>
                    </a:solidFill>
                    <a:ea typeface="+mn-lt"/>
                    <a:cs typeface="+mn-lt"/>
                  </a:rPr>
                  <a:t>G : </a:t>
                </a:r>
                <a14:m>
                  <m:oMath xmlns:m="http://schemas.openxmlformats.org/officeDocument/2006/math">
                    <m:sSup>
                      <m:sSupPr>
                        <m:ctrlPr>
                          <a:rPr lang="en-US" altLang="zh-TW" i="1">
                            <a:solidFill>
                              <a:schemeClr val="tx1"/>
                            </a:solidFill>
                            <a:latin typeface="Cambria Math" panose="02040503050406030204" pitchFamily="18" charset="0"/>
                            <a:ea typeface="+mn-lt"/>
                            <a:cs typeface="+mn-lt"/>
                          </a:rPr>
                        </m:ctrlPr>
                      </m:sSupPr>
                      <m:e>
                        <m:r>
                          <a:rPr lang="en-US" altLang="zh-TW" i="1">
                            <a:solidFill>
                              <a:schemeClr val="tx1"/>
                            </a:solidFill>
                            <a:latin typeface="Cambria Math" panose="02040503050406030204" pitchFamily="18" charset="0"/>
                            <a:ea typeface="+mn-lt"/>
                            <a:cs typeface="+mn-lt"/>
                          </a:rPr>
                          <m:t>𝑔</m:t>
                        </m:r>
                      </m:e>
                      <m:sup>
                        <m:r>
                          <a:rPr lang="en-US" altLang="zh-TW" i="1">
                            <a:solidFill>
                              <a:schemeClr val="tx1"/>
                            </a:solidFill>
                            <a:latin typeface="Cambria Math" panose="02040503050406030204" pitchFamily="18" charset="0"/>
                            <a:ea typeface="+mn-lt"/>
                            <a:cs typeface="+mn-lt"/>
                          </a:rPr>
                          <m:t>(</m:t>
                        </m:r>
                        <m:r>
                          <a:rPr lang="en-US" altLang="zh-TW" i="1">
                            <a:solidFill>
                              <a:schemeClr val="tx1"/>
                            </a:solidFill>
                            <a:latin typeface="Cambria Math" panose="02040503050406030204" pitchFamily="18" charset="0"/>
                            <a:ea typeface="+mn-lt"/>
                            <a:cs typeface="+mn-lt"/>
                          </a:rPr>
                          <m:t>𝑖</m:t>
                        </m:r>
                        <m:r>
                          <a:rPr lang="en-US" altLang="zh-TW" i="1">
                            <a:solidFill>
                              <a:schemeClr val="tx1"/>
                            </a:solidFill>
                            <a:latin typeface="Cambria Math" panose="02040503050406030204" pitchFamily="18" charset="0"/>
                            <a:ea typeface="+mn-lt"/>
                            <a:cs typeface="+mn-lt"/>
                          </a:rPr>
                          <m:t>)</m:t>
                        </m:r>
                      </m:sup>
                    </m:sSup>
                    <m:r>
                      <a:rPr lang="en-US" altLang="zh-TW" i="1">
                        <a:solidFill>
                          <a:schemeClr val="tx1"/>
                        </a:solidFill>
                        <a:latin typeface="Cambria Math" panose="02040503050406030204" pitchFamily="18" charset="0"/>
                        <a:ea typeface="Cambria Math" panose="02040503050406030204" pitchFamily="18" charset="0"/>
                        <a:cs typeface="+mn-lt"/>
                      </a:rPr>
                      <m:t>∈</m:t>
                    </m:r>
                    <m:r>
                      <a:rPr lang="en-US" altLang="zh-TW" i="1">
                        <a:solidFill>
                          <a:schemeClr val="tx1"/>
                        </a:solidFill>
                        <a:latin typeface="Cambria Math" panose="02040503050406030204" pitchFamily="18" charset="0"/>
                        <a:ea typeface="Cambria Math" panose="02040503050406030204" pitchFamily="18" charset="0"/>
                        <a:cs typeface="+mn-lt"/>
                      </a:rPr>
                      <m:t>𝐺</m:t>
                    </m:r>
                    <m:r>
                      <a:rPr lang="en-US" altLang="zh-TW" i="1">
                        <a:solidFill>
                          <a:schemeClr val="tx1"/>
                        </a:solidFill>
                        <a:latin typeface="Cambria Math" panose="02040503050406030204" pitchFamily="18" charset="0"/>
                        <a:ea typeface="Cambria Math" panose="02040503050406030204" pitchFamily="18" charset="0"/>
                        <a:cs typeface="+mn-lt"/>
                      </a:rPr>
                      <m:t>(</m:t>
                    </m:r>
                    <m:r>
                      <a:rPr lang="en-US" altLang="zh-TW" i="1">
                        <a:solidFill>
                          <a:schemeClr val="tx1"/>
                        </a:solidFill>
                        <a:latin typeface="Cambria Math" panose="02040503050406030204" pitchFamily="18" charset="0"/>
                        <a:ea typeface="Cambria Math" panose="02040503050406030204" pitchFamily="18" charset="0"/>
                        <a:cs typeface="+mn-lt"/>
                      </a:rPr>
                      <m:t>𝑠</m:t>
                    </m:r>
                    <m:r>
                      <a:rPr lang="en-US" altLang="zh-TW" i="1">
                        <a:solidFill>
                          <a:schemeClr val="tx1"/>
                        </a:solidFill>
                        <a:latin typeface="Cambria Math" panose="02040503050406030204" pitchFamily="18" charset="0"/>
                        <a:ea typeface="Cambria Math" panose="02040503050406030204" pitchFamily="18" charset="0"/>
                        <a:cs typeface="+mn-lt"/>
                      </a:rPr>
                      <m:t>;</m:t>
                    </m:r>
                    <m:r>
                      <a:rPr lang="en-US" altLang="zh-TW" i="1">
                        <a:solidFill>
                          <a:schemeClr val="tx1"/>
                        </a:solidFill>
                        <a:latin typeface="Cambria Math" panose="02040503050406030204" pitchFamily="18" charset="0"/>
                        <a:ea typeface="Cambria Math" panose="02040503050406030204" pitchFamily="18" charset="0"/>
                        <a:cs typeface="+mn-lt"/>
                      </a:rPr>
                      <m:t>𝑖</m:t>
                    </m:r>
                    <m:r>
                      <a:rPr lang="en-US" altLang="zh-TW" i="1">
                        <a:solidFill>
                          <a:schemeClr val="tx1"/>
                        </a:solidFill>
                        <a:latin typeface="Cambria Math" panose="02040503050406030204" pitchFamily="18" charset="0"/>
                        <a:ea typeface="Cambria Math" panose="02040503050406030204" pitchFamily="18" charset="0"/>
                        <a:cs typeface="+mn-lt"/>
                      </a:rPr>
                      <m:t>)</m:t>
                    </m:r>
                  </m:oMath>
                </a14:m>
                <a:r>
                  <a:rPr lang="zh-TW" altLang="en-US">
                    <a:solidFill>
                      <a:schemeClr val="tx1"/>
                    </a:solidFill>
                    <a:ea typeface="+mn-lt"/>
                    <a:cs typeface="+mn-lt"/>
                  </a:rPr>
                  <a:t>是</a:t>
                </a:r>
                <a:r>
                  <a:rPr lang="zh-TW" altLang="zh-TW">
                    <a:solidFill>
                      <a:schemeClr val="tx1"/>
                    </a:solidFill>
                    <a:ea typeface="+mn-lt"/>
                    <a:cs typeface="+mn-lt"/>
                  </a:rPr>
                  <a:t>與代理者 i 相關的環境中實體形成的圖形網路。</a:t>
                </a:r>
                <a:endParaRPr lang="en-US" altLang="zh-TW">
                  <a:solidFill>
                    <a:schemeClr val="tx1"/>
                  </a:solidFill>
                  <a:ea typeface="微軟正黑體"/>
                </a:endParaRPr>
              </a:p>
              <a:p>
                <a:pPr marL="457200" indent="-457200">
                  <a:buFont typeface="Wingdings"/>
                  <a:buChar char="Ø"/>
                </a:pPr>
                <a:r>
                  <a:rPr lang="zh-TW" altLang="en-US">
                    <a:solidFill>
                      <a:schemeClr val="tx1"/>
                    </a:solidFill>
                    <a:ea typeface="微軟正黑體"/>
                  </a:rPr>
                  <a:t>P :</a:t>
                </a:r>
                <a:r>
                  <a:rPr lang="zh-TW" altLang="en-US">
                    <a:solidFill>
                      <a:schemeClr val="tx1"/>
                    </a:solidFill>
                    <a:ea typeface="微軟正黑體"/>
                    <a:cs typeface="+mn-lt"/>
                  </a:rPr>
                  <a:t> </a:t>
                </a:r>
                <a14:m>
                  <m:oMath xmlns:m="http://schemas.openxmlformats.org/officeDocument/2006/math">
                    <m:r>
                      <a:rPr lang="en-US" altLang="zh-TW" i="1" dirty="0">
                        <a:solidFill>
                          <a:schemeClr val="tx1"/>
                        </a:solidFill>
                        <a:latin typeface="Cambria Math" panose="02040503050406030204" pitchFamily="18" charset="0"/>
                        <a:ea typeface="微軟正黑體"/>
                        <a:cs typeface="+mn-lt"/>
                      </a:rPr>
                      <m:t>𝑃</m:t>
                    </m:r>
                    <m:r>
                      <a:rPr lang="en-US" altLang="zh-TW" i="1" dirty="0">
                        <a:solidFill>
                          <a:schemeClr val="tx1"/>
                        </a:solidFill>
                        <a:latin typeface="Cambria Math" panose="02040503050406030204" pitchFamily="18" charset="0"/>
                        <a:ea typeface="微軟正黑體"/>
                        <a:cs typeface="+mn-lt"/>
                      </a:rPr>
                      <m:t>(</m:t>
                    </m:r>
                    <m:sSup>
                      <m:sSupPr>
                        <m:ctrlPr>
                          <a:rPr lang="en-US" altLang="zh-TW" i="1" dirty="0">
                            <a:solidFill>
                              <a:schemeClr val="tx1"/>
                            </a:solidFill>
                            <a:latin typeface="Cambria Math" panose="02040503050406030204" pitchFamily="18" charset="0"/>
                            <a:ea typeface="微軟正黑體"/>
                            <a:cs typeface="+mn-lt"/>
                          </a:rPr>
                        </m:ctrlPr>
                      </m:sSupPr>
                      <m:e>
                        <m:r>
                          <a:rPr lang="en-US" altLang="zh-TW" i="1" dirty="0">
                            <a:solidFill>
                              <a:schemeClr val="tx1"/>
                            </a:solidFill>
                            <a:latin typeface="Cambria Math" panose="02040503050406030204" pitchFamily="18" charset="0"/>
                            <a:ea typeface="微軟正黑體"/>
                            <a:cs typeface="+mn-lt"/>
                          </a:rPr>
                          <m:t>𝑠</m:t>
                        </m:r>
                      </m:e>
                      <m:sup>
                        <m:r>
                          <a:rPr lang="en-US" altLang="zh-TW" i="1" dirty="0">
                            <a:solidFill>
                              <a:schemeClr val="tx1"/>
                            </a:solidFill>
                            <a:latin typeface="Cambria Math" panose="02040503050406030204" pitchFamily="18" charset="0"/>
                            <a:ea typeface="微軟正黑體"/>
                            <a:cs typeface="+mn-lt"/>
                          </a:rPr>
                          <m:t>′</m:t>
                        </m:r>
                      </m:sup>
                    </m:sSup>
                    <m:r>
                      <a:rPr lang="en-US" altLang="zh-TW" i="1" dirty="0">
                        <a:solidFill>
                          <a:schemeClr val="tx1"/>
                        </a:solidFill>
                        <a:latin typeface="Cambria Math" panose="02040503050406030204" pitchFamily="18" charset="0"/>
                        <a:ea typeface="微軟正黑體"/>
                        <a:cs typeface="+mn-lt"/>
                      </a:rPr>
                      <m:t>|</m:t>
                    </m:r>
                    <m:r>
                      <a:rPr lang="en-US" altLang="zh-TW" i="1" dirty="0">
                        <a:solidFill>
                          <a:schemeClr val="tx1"/>
                        </a:solidFill>
                        <a:latin typeface="Cambria Math" panose="02040503050406030204" pitchFamily="18" charset="0"/>
                        <a:ea typeface="微軟正黑體"/>
                        <a:cs typeface="+mn-lt"/>
                      </a:rPr>
                      <m:t>𝑠</m:t>
                    </m:r>
                    <m:r>
                      <a:rPr lang="en-US" altLang="zh-TW" i="1" dirty="0">
                        <a:solidFill>
                          <a:schemeClr val="tx1"/>
                        </a:solidFill>
                        <a:latin typeface="Cambria Math" panose="02040503050406030204" pitchFamily="18" charset="0"/>
                        <a:ea typeface="微軟正黑體"/>
                        <a:cs typeface="+mn-lt"/>
                      </a:rPr>
                      <m:t>,</m:t>
                    </m:r>
                    <m:r>
                      <a:rPr lang="en-US" altLang="zh-TW" i="1" dirty="0">
                        <a:solidFill>
                          <a:schemeClr val="tx1"/>
                        </a:solidFill>
                        <a:latin typeface="Cambria Math" panose="02040503050406030204" pitchFamily="18" charset="0"/>
                        <a:ea typeface="微軟正黑體"/>
                        <a:cs typeface="+mn-lt"/>
                      </a:rPr>
                      <m:t>𝐴</m:t>
                    </m:r>
                    <m:r>
                      <a:rPr lang="en-US" altLang="zh-TW" i="1" dirty="0">
                        <a:solidFill>
                          <a:schemeClr val="tx1"/>
                        </a:solidFill>
                        <a:latin typeface="Cambria Math" panose="02040503050406030204" pitchFamily="18" charset="0"/>
                        <a:ea typeface="微軟正黑體"/>
                        <a:cs typeface="+mn-lt"/>
                      </a:rPr>
                      <m:t>)</m:t>
                    </m:r>
                  </m:oMath>
                </a14:m>
                <a:r>
                  <a:rPr lang="zh-TW" altLang="zh-TW">
                    <a:solidFill>
                      <a:schemeClr val="tx1"/>
                    </a:solidFill>
                    <a:ea typeface="+mn-lt"/>
                    <a:cs typeface="+mn-lt"/>
                  </a:rPr>
                  <a:t>給定聯合行動 A，從 s 轉移到 s</a:t>
                </a:r>
                <a:r>
                  <a:rPr lang="en-US" altLang="zh-TW">
                    <a:solidFill>
                      <a:schemeClr val="tx1"/>
                    </a:solidFill>
                    <a:ea typeface="+mn-lt"/>
                    <a:cs typeface="+mn-lt"/>
                  </a:rPr>
                  <a:t>′ </a:t>
                </a:r>
                <a:r>
                  <a:rPr lang="zh-TW" altLang="zh-TW">
                    <a:solidFill>
                      <a:schemeClr val="tx1"/>
                    </a:solidFill>
                    <a:ea typeface="+mn-lt"/>
                    <a:cs typeface="+mn-lt"/>
                  </a:rPr>
                  <a:t>的過渡概率。</a:t>
                </a:r>
                <a:endParaRPr lang="zh-TW" altLang="zh-TW">
                  <a:solidFill>
                    <a:schemeClr val="tx1"/>
                  </a:solidFill>
                  <a:ea typeface="微軟正黑體"/>
                </a:endParaRPr>
              </a:p>
              <a:p>
                <a:pPr marL="457200" indent="-457200">
                  <a:buFont typeface="Wingdings"/>
                  <a:buChar char="Ø"/>
                </a:pPr>
                <a:r>
                  <a:rPr lang="zh-TW" altLang="en-US">
                    <a:solidFill>
                      <a:schemeClr val="tx1"/>
                    </a:solidFill>
                    <a:ea typeface="微軟正黑體"/>
                  </a:rPr>
                  <a:t>R :</a:t>
                </a:r>
                <a:r>
                  <a:rPr lang="zh-TW" altLang="en-US">
                    <a:solidFill>
                      <a:schemeClr val="tx1"/>
                    </a:solidFill>
                    <a:ea typeface="微軟正黑體"/>
                    <a:cs typeface="+mn-lt"/>
                  </a:rPr>
                  <a:t> R(s,A)是</a:t>
                </a:r>
                <a:r>
                  <a:rPr lang="zh-TW" altLang="zh-TW">
                    <a:solidFill>
                      <a:schemeClr val="tx1"/>
                    </a:solidFill>
                    <a:ea typeface="+mn-lt"/>
                    <a:cs typeface="+mn-lt"/>
                  </a:rPr>
                  <a:t>聯合獎勵函數。</a:t>
                </a:r>
                <a:endParaRPr lang="zh-TW" altLang="zh-TW">
                  <a:solidFill>
                    <a:schemeClr val="tx1"/>
                  </a:solidFill>
                  <a:ea typeface="微軟正黑體"/>
                </a:endParaRPr>
              </a:p>
              <a:p>
                <a:pPr marL="457200" indent="-457200">
                  <a:buFont typeface="Wingdings"/>
                  <a:buChar char="Ø"/>
                </a:pPr>
                <a:r>
                  <a:rPr lang="pt-BR" altLang="zh-TW">
                    <a:solidFill>
                      <a:schemeClr val="tx1"/>
                    </a:solidFill>
                    <a:ea typeface="微軟正黑體"/>
                  </a:rPr>
                  <a:t>γ </a:t>
                </a:r>
                <a:r>
                  <a:rPr lang="en-US" altLang="zh-TW">
                    <a:solidFill>
                      <a:schemeClr val="tx1"/>
                    </a:solidFill>
                    <a:ea typeface="微軟正黑體"/>
                  </a:rPr>
                  <a:t> : </a:t>
                </a:r>
                <a:r>
                  <a:rPr lang="pt-BR" altLang="zh-TW">
                    <a:solidFill>
                      <a:schemeClr val="tx1"/>
                    </a:solidFill>
                    <a:ea typeface="微軟正黑體"/>
                  </a:rPr>
                  <a:t>γ</a:t>
                </a:r>
                <a:r>
                  <a:rPr lang="pt-BR" altLang="zh-TW">
                    <a:solidFill>
                      <a:schemeClr val="tx1"/>
                    </a:solidFill>
                    <a:latin typeface="Times New Roman"/>
                    <a:ea typeface="微軟正黑體"/>
                    <a:cs typeface="Times New Roman"/>
                  </a:rPr>
                  <a:t>∈[0,1)</a:t>
                </a:r>
                <a:r>
                  <a:rPr lang="en-US" altLang="zh-TW" err="1">
                    <a:solidFill>
                      <a:schemeClr val="tx1"/>
                    </a:solidFill>
                    <a:ea typeface="微軟正黑體"/>
                  </a:rPr>
                  <a:t>是</a:t>
                </a:r>
                <a:r>
                  <a:rPr lang="en-US" altLang="zh-TW" err="1">
                    <a:solidFill>
                      <a:schemeClr val="tx1"/>
                    </a:solidFill>
                    <a:ea typeface="+mn-lt"/>
                    <a:cs typeface="+mn-lt"/>
                  </a:rPr>
                  <a:t>折扣因子</a:t>
                </a:r>
                <a:r>
                  <a:rPr lang="en-US" altLang="zh-TW">
                    <a:solidFill>
                      <a:schemeClr val="tx1"/>
                    </a:solidFill>
                    <a:ea typeface="+mn-lt"/>
                    <a:cs typeface="+mn-lt"/>
                  </a:rPr>
                  <a:t>。</a:t>
                </a:r>
              </a:p>
              <a:p>
                <a:pPr marL="0" indent="0">
                  <a:buFont typeface="Wingdings"/>
                  <a:buNone/>
                </a:pP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Dec-POMDP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模型用於描述在多智能體環境中，每個智能體在只有部分觀察信息的情況下如何做出最佳決策，以達到最終目標。</a:t>
                </a:r>
                <a:endParaRPr lang="en-US" altLang="zh-TW">
                  <a:solidFill>
                    <a:schemeClr val="tx1"/>
                  </a:solidFill>
                  <a:ea typeface="+mn-lt"/>
                  <a:cs typeface="+mn-lt"/>
                </a:endParaRPr>
              </a:p>
            </p:txBody>
          </p:sp>
        </mc:Choice>
        <mc:Fallback xmlns="">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Wingdings"/>
                  <a:buNone/>
                </a:pP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Dec-POMDP</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用於處理多智能體環境中的複雜決策問題，特別是當智能體只有部分觀察能力且需要協作以完成共同目標時。</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indent="0">
                  <a:buFont typeface="Wingdings"/>
                  <a:buNone/>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一種適用於多智能體系統的決策模型，多個智能體在一個環境中如何在各自只有部分信息的情況下做出決策。</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indent="0">
                  <a:buFont typeface="Wingdings"/>
                  <a:buNone/>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得到各個變量的值可以幫助我們進行智能體的行為決策、策略優化和性能評估。</a:t>
                </a:r>
                <a:endParaRPr lang="en-US" altLang="zh-TW">
                  <a:solidFill>
                    <a:schemeClr val="tx1"/>
                  </a:solidFill>
                  <a:ea typeface="+mn-lt"/>
                  <a:cs typeface="+mn-lt"/>
                </a:endParaRPr>
              </a:p>
              <a:p>
                <a:pPr marL="457200" indent="-457200">
                  <a:buFont typeface="Wingdings"/>
                  <a:buChar char="Ø"/>
                </a:pPr>
                <a:r>
                  <a:rPr lang="zh-TW" altLang="zh-TW">
                    <a:solidFill>
                      <a:schemeClr val="tx1"/>
                    </a:solidFill>
                    <a:ea typeface="+mn-lt"/>
                    <a:cs typeface="+mn-lt"/>
                  </a:rPr>
                  <a:t>N </a:t>
                </a:r>
                <a:r>
                  <a:rPr lang="en-US" altLang="zh-TW">
                    <a:solidFill>
                      <a:schemeClr val="tx1"/>
                    </a:solidFill>
                    <a:ea typeface="+mn-lt"/>
                    <a:cs typeface="+mn-lt"/>
                  </a:rPr>
                  <a:t>:</a:t>
                </a:r>
                <a:r>
                  <a:rPr lang="zh-TW" altLang="zh-TW">
                    <a:solidFill>
                      <a:schemeClr val="tx1"/>
                    </a:solidFill>
                    <a:ea typeface="+mn-lt"/>
                    <a:cs typeface="+mn-lt"/>
                  </a:rPr>
                  <a:t>代表代理者（agents）的數量</a:t>
                </a:r>
                <a:r>
                  <a:rPr lang="zh-TW" altLang="en-US">
                    <a:solidFill>
                      <a:schemeClr val="tx1"/>
                    </a:solidFill>
                    <a:ea typeface="+mn-lt"/>
                    <a:cs typeface="+mn-lt"/>
                  </a:rPr>
                  <a:t>。</a:t>
                </a:r>
                <a:endParaRPr lang="en-US" altLang="zh-TW">
                  <a:solidFill>
                    <a:schemeClr val="tx1"/>
                  </a:solidFill>
                  <a:ea typeface="+mn-lt"/>
                </a:endParaRPr>
              </a:p>
              <a:p>
                <a:pPr marL="457200" indent="-457200">
                  <a:buFont typeface="Wingdings"/>
                  <a:buChar char="Ø"/>
                </a:pPr>
                <a:r>
                  <a:rPr lang="en-US" altLang="zh-TW">
                    <a:solidFill>
                      <a:schemeClr val="tx1"/>
                    </a:solidFill>
                    <a:ea typeface="+mn-lt"/>
                  </a:rPr>
                  <a:t>S :</a:t>
                </a:r>
                <a:r>
                  <a:rPr lang="en-US" altLang="zh-TW" i="0" dirty="0">
                    <a:solidFill>
                      <a:schemeClr val="tx1"/>
                    </a:solidFill>
                    <a:latin typeface="Cambria Math" panose="02040503050406030204" pitchFamily="18" charset="0"/>
                    <a:ea typeface="Cambria Math" panose="02040503050406030204" pitchFamily="18" charset="0"/>
                  </a:rPr>
                  <a:t>s∈𝑆=𝑅^(𝑁×𝐷)</a:t>
                </a:r>
                <a:r>
                  <a:rPr lang="zh-TW" altLang="zh-TW">
                    <a:solidFill>
                      <a:schemeClr val="tx1"/>
                    </a:solidFill>
                    <a:ea typeface="微軟正黑體"/>
                  </a:rPr>
                  <a:t>是環境的狀態空間。</a:t>
                </a:r>
                <a:endParaRPr lang="zh-TW" altLang="en-US">
                  <a:solidFill>
                    <a:schemeClr val="tx1"/>
                  </a:solidFill>
                  <a:ea typeface="微軟正黑體"/>
                </a:endParaRPr>
              </a:p>
              <a:p>
                <a:pPr marL="457200" indent="-457200">
                  <a:buFont typeface="Wingdings"/>
                  <a:buChar char="Ø"/>
                </a:pPr>
                <a:r>
                  <a:rPr lang="zh-TW" altLang="en-US">
                    <a:solidFill>
                      <a:schemeClr val="tx1"/>
                    </a:solidFill>
                    <a:ea typeface="微軟正黑體"/>
                  </a:rPr>
                  <a:t>O :</a:t>
                </a:r>
                <a:r>
                  <a:rPr lang="zh-TW" altLang="en-US">
                    <a:solidFill>
                      <a:schemeClr val="tx1"/>
                    </a:solidFill>
                    <a:ea typeface="微軟正黑體"/>
                    <a:cs typeface="+mn-lt"/>
                  </a:rPr>
                  <a:t> </a:t>
                </a:r>
                <a:r>
                  <a:rPr lang="en-US" altLang="zh-TW" i="0" dirty="0">
                    <a:solidFill>
                      <a:schemeClr val="tx1"/>
                    </a:solidFill>
                    <a:latin typeface="Cambria Math" panose="02040503050406030204" pitchFamily="18" charset="0"/>
                    <a:ea typeface="微軟正黑體"/>
                    <a:cs typeface="+mn-lt"/>
                  </a:rPr>
                  <a:t>𝑜^((𝑖))=𝑂(𝑠^((𝑖)))</a:t>
                </a:r>
                <a:r>
                  <a:rPr lang="en-US" altLang="zh-TW" i="0" dirty="0">
                    <a:solidFill>
                      <a:schemeClr val="tx1"/>
                    </a:solidFill>
                    <a:latin typeface="Cambria Math" panose="02040503050406030204" pitchFamily="18" charset="0"/>
                    <a:ea typeface="Cambria Math" panose="02040503050406030204" pitchFamily="18" charset="0"/>
                    <a:cs typeface="+mn-lt"/>
                  </a:rPr>
                  <a:t>∈𝑅^𝑑</a:t>
                </a:r>
                <a:r>
                  <a:rPr lang="zh-TW" altLang="zh-TW">
                    <a:solidFill>
                      <a:schemeClr val="tx1"/>
                    </a:solidFill>
                    <a:ea typeface="+mn-lt"/>
                    <a:cs typeface="+mn-lt"/>
                  </a:rPr>
                  <a:t>代理者 i 的本地觀察</a:t>
                </a:r>
                <a:r>
                  <a:rPr lang="zh-TW" altLang="en-US">
                    <a:solidFill>
                      <a:schemeClr val="tx1"/>
                    </a:solidFill>
                    <a:ea typeface="+mn-lt"/>
                    <a:cs typeface="+mn-lt"/>
                  </a:rPr>
                  <a:t>，其</a:t>
                </a:r>
                <a:r>
                  <a:rPr lang="zh-TW" altLang="zh-TW">
                    <a:solidFill>
                      <a:schemeClr val="tx1"/>
                    </a:solidFill>
                    <a:ea typeface="+mn-lt"/>
                    <a:cs typeface="+mn-lt"/>
                  </a:rPr>
                  <a:t>觀測</a:t>
                </a:r>
                <a:r>
                  <a:rPr lang="en-US" altLang="zh-TW" err="1">
                    <a:solidFill>
                      <a:schemeClr val="tx1"/>
                    </a:solidFill>
                    <a:ea typeface="+mn-lt"/>
                  </a:rPr>
                  <a:t>D</a:t>
                </a:r>
                <a:r>
                  <a:rPr lang="en-US" altLang="zh-TW" err="1">
                    <a:solidFill>
                      <a:schemeClr val="tx1"/>
                    </a:solidFill>
                    <a:ea typeface="微軟正黑體"/>
                  </a:rPr>
                  <a:t>是</a:t>
                </a:r>
                <a:r>
                  <a:rPr lang="zh-TW" altLang="zh-TW">
                    <a:solidFill>
                      <a:schemeClr val="tx1"/>
                    </a:solidFill>
                    <a:ea typeface="微軟正黑體"/>
                  </a:rPr>
                  <a:t>狀態的維度</a:t>
                </a:r>
                <a:r>
                  <a:rPr lang="en-US" altLang="zh-TW">
                    <a:solidFill>
                      <a:schemeClr val="tx1"/>
                    </a:solidFill>
                    <a:ea typeface="微軟正黑體"/>
                  </a:rPr>
                  <a:t>,</a:t>
                </a:r>
                <a:r>
                  <a:rPr lang="zh-TW" altLang="zh-TW">
                    <a:solidFill>
                      <a:schemeClr val="tx1"/>
                    </a:solidFill>
                    <a:ea typeface="+mn-lt"/>
                    <a:cs typeface="+mn-lt"/>
                  </a:rPr>
                  <a:t>維度</a:t>
                </a:r>
                <a:r>
                  <a:rPr lang="zh-TW" altLang="en-US">
                    <a:solidFill>
                      <a:schemeClr val="tx1"/>
                    </a:solidFill>
                    <a:ea typeface="+mn-lt"/>
                    <a:cs typeface="+mn-lt"/>
                  </a:rPr>
                  <a:t>為 </a:t>
                </a:r>
                <a:r>
                  <a:rPr lang="en-US" altLang="zh-TW" err="1">
                    <a:solidFill>
                      <a:schemeClr val="tx1"/>
                    </a:solidFill>
                    <a:ea typeface="+mn-lt"/>
                    <a:cs typeface="+mn-lt"/>
                  </a:rPr>
                  <a:t>d≦D</a:t>
                </a:r>
                <a:r>
                  <a:rPr lang="zh-TW" altLang="en-US">
                    <a:solidFill>
                      <a:schemeClr val="tx1"/>
                    </a:solidFill>
                    <a:ea typeface="+mn-lt"/>
                    <a:cs typeface="+mn-lt"/>
                  </a:rPr>
                  <a:t>。</a:t>
                </a:r>
                <a:endParaRPr lang="en-US" altLang="zh-TW">
                  <a:solidFill>
                    <a:schemeClr val="tx1"/>
                  </a:solidFill>
                  <a:ea typeface="+mn-lt"/>
                  <a:cs typeface="+mn-lt"/>
                </a:endParaRPr>
              </a:p>
              <a:p>
                <a:pPr marL="457200" indent="-457200">
                  <a:buFont typeface="Wingdings"/>
                  <a:buChar char="Ø"/>
                </a:pPr>
                <a:r>
                  <a:rPr lang="zh-TW" altLang="zh-TW">
                    <a:solidFill>
                      <a:schemeClr val="tx1"/>
                    </a:solidFill>
                    <a:ea typeface="+mn-lt"/>
                    <a:cs typeface="+mn-lt"/>
                  </a:rPr>
                  <a:t>A </a:t>
                </a:r>
                <a:r>
                  <a:rPr lang="en-US" altLang="zh-TW">
                    <a:solidFill>
                      <a:schemeClr val="tx1"/>
                    </a:solidFill>
                    <a:ea typeface="+mn-lt"/>
                    <a:cs typeface="+mn-lt"/>
                  </a:rPr>
                  <a:t>: </a:t>
                </a:r>
                <a:r>
                  <a:rPr lang="en-US" altLang="zh-TW" i="0">
                    <a:solidFill>
                      <a:schemeClr val="tx1"/>
                    </a:solidFill>
                    <a:latin typeface="Cambria Math" panose="02040503050406030204" pitchFamily="18" charset="0"/>
                    <a:ea typeface="+mn-lt"/>
                    <a:cs typeface="+mn-lt"/>
                  </a:rPr>
                  <a:t>𝑎^((𝑖))</a:t>
                </a:r>
                <a:r>
                  <a:rPr lang="en-US" altLang="zh-TW" i="0">
                    <a:solidFill>
                      <a:schemeClr val="tx1"/>
                    </a:solidFill>
                    <a:latin typeface="Cambria Math" panose="02040503050406030204" pitchFamily="18" charset="0"/>
                    <a:ea typeface="Cambria Math" panose="02040503050406030204" pitchFamily="18" charset="0"/>
                    <a:cs typeface="+mn-lt"/>
                  </a:rPr>
                  <a:t>∈𝐴</a:t>
                </a:r>
                <a:r>
                  <a:rPr lang="zh-TW" altLang="zh-TW">
                    <a:solidFill>
                      <a:schemeClr val="tx1"/>
                    </a:solidFill>
                    <a:ea typeface="+mn-lt"/>
                    <a:cs typeface="+mn-lt"/>
                  </a:rPr>
                  <a:t>表示代理者 i 的行動空間，而所有 N 個代理者的聯合行動由</a:t>
                </a:r>
                <a:r>
                  <a:rPr lang="en-US" altLang="zh-TW" i="0" dirty="0">
                    <a:solidFill>
                      <a:schemeClr val="tx1"/>
                    </a:solidFill>
                    <a:latin typeface="Cambria Math" panose="02040503050406030204" pitchFamily="18" charset="0"/>
                    <a:ea typeface="+mn-lt"/>
                    <a:cs typeface="+mn-lt"/>
                  </a:rPr>
                  <a:t>𝐴=(𝑎^((1) ),…,𝑎^((𝑁)))</a:t>
                </a:r>
                <a:r>
                  <a:rPr lang="zh-TW" altLang="zh-TW">
                    <a:solidFill>
                      <a:schemeClr val="tx1"/>
                    </a:solidFill>
                    <a:ea typeface="+mn-lt"/>
                    <a:cs typeface="+mn-lt"/>
                  </a:rPr>
                  <a:t>給定，具體而言，</a:t>
                </a:r>
                <a:r>
                  <a:rPr lang="en-US" altLang="zh-TW" i="0" dirty="0">
                    <a:solidFill>
                      <a:schemeClr val="tx1"/>
                    </a:solidFill>
                    <a:latin typeface="Cambria Math" panose="02040503050406030204" pitchFamily="18" charset="0"/>
                    <a:ea typeface="+mn-lt"/>
                    <a:cs typeface="+mn-lt"/>
                  </a:rPr>
                  <a:t>𝑎^((𝑖))</a:t>
                </a:r>
                <a:r>
                  <a:rPr lang="zh-TW" altLang="zh-TW">
                    <a:solidFill>
                      <a:schemeClr val="tx1"/>
                    </a:solidFill>
                    <a:ea typeface="+mn-lt"/>
                    <a:cs typeface="+mn-lt"/>
                  </a:rPr>
                  <a:t>是一個大小等於可能行動數量的 one-hot 向量。</a:t>
                </a:r>
                <a:endParaRPr lang="zh-TW" altLang="en-US">
                  <a:solidFill>
                    <a:schemeClr val="tx1"/>
                  </a:solidFill>
                  <a:ea typeface="+mn-lt"/>
                  <a:cs typeface="+mn-lt"/>
                </a:endParaRPr>
              </a:p>
              <a:p>
                <a:pPr marL="457200" indent="-457200">
                  <a:buFont typeface="Wingdings"/>
                  <a:buChar char="Ø"/>
                </a:pPr>
                <a:r>
                  <a:rPr lang="zh-TW" altLang="en-US">
                    <a:solidFill>
                      <a:schemeClr val="tx1"/>
                    </a:solidFill>
                    <a:ea typeface="+mn-lt"/>
                    <a:cs typeface="+mn-lt"/>
                  </a:rPr>
                  <a:t>G : </a:t>
                </a:r>
                <a:r>
                  <a:rPr lang="en-US" altLang="zh-TW" i="0">
                    <a:solidFill>
                      <a:schemeClr val="tx1"/>
                    </a:solidFill>
                    <a:latin typeface="Cambria Math" panose="02040503050406030204" pitchFamily="18" charset="0"/>
                    <a:ea typeface="+mn-lt"/>
                    <a:cs typeface="+mn-lt"/>
                  </a:rPr>
                  <a:t>𝑔^((𝑖))</a:t>
                </a:r>
                <a:r>
                  <a:rPr lang="en-US" altLang="zh-TW" i="0">
                    <a:solidFill>
                      <a:schemeClr val="tx1"/>
                    </a:solidFill>
                    <a:latin typeface="Cambria Math" panose="02040503050406030204" pitchFamily="18" charset="0"/>
                    <a:ea typeface="Cambria Math" panose="02040503050406030204" pitchFamily="18" charset="0"/>
                    <a:cs typeface="+mn-lt"/>
                  </a:rPr>
                  <a:t>∈𝐺(𝑠;𝑖)</a:t>
                </a:r>
                <a:r>
                  <a:rPr lang="zh-TW" altLang="en-US">
                    <a:solidFill>
                      <a:schemeClr val="tx1"/>
                    </a:solidFill>
                    <a:ea typeface="+mn-lt"/>
                    <a:cs typeface="+mn-lt"/>
                  </a:rPr>
                  <a:t>是</a:t>
                </a:r>
                <a:r>
                  <a:rPr lang="zh-TW" altLang="zh-TW">
                    <a:solidFill>
                      <a:schemeClr val="tx1"/>
                    </a:solidFill>
                    <a:ea typeface="+mn-lt"/>
                    <a:cs typeface="+mn-lt"/>
                  </a:rPr>
                  <a:t>與代理者 i 相關的環境中實體形成的圖形網路。</a:t>
                </a:r>
                <a:endParaRPr lang="en-US" altLang="zh-TW">
                  <a:solidFill>
                    <a:schemeClr val="tx1"/>
                  </a:solidFill>
                  <a:ea typeface="微軟正黑體"/>
                </a:endParaRPr>
              </a:p>
              <a:p>
                <a:pPr marL="457200" indent="-457200">
                  <a:buFont typeface="Wingdings"/>
                  <a:buChar char="Ø"/>
                </a:pPr>
                <a:r>
                  <a:rPr lang="zh-TW" altLang="en-US">
                    <a:solidFill>
                      <a:schemeClr val="tx1"/>
                    </a:solidFill>
                    <a:ea typeface="微軟正黑體"/>
                  </a:rPr>
                  <a:t>P :</a:t>
                </a:r>
                <a:r>
                  <a:rPr lang="zh-TW" altLang="en-US">
                    <a:solidFill>
                      <a:schemeClr val="tx1"/>
                    </a:solidFill>
                    <a:ea typeface="微軟正黑體"/>
                    <a:cs typeface="+mn-lt"/>
                  </a:rPr>
                  <a:t> </a:t>
                </a:r>
                <a:r>
                  <a:rPr lang="en-US" altLang="zh-TW" i="0" dirty="0">
                    <a:solidFill>
                      <a:schemeClr val="tx1"/>
                    </a:solidFill>
                    <a:latin typeface="Cambria Math" panose="02040503050406030204" pitchFamily="18" charset="0"/>
                    <a:ea typeface="微軟正黑體"/>
                    <a:cs typeface="+mn-lt"/>
                  </a:rPr>
                  <a:t>𝑃(𝑠^′ |𝑠,𝐴)</a:t>
                </a:r>
                <a:r>
                  <a:rPr lang="zh-TW" altLang="zh-TW">
                    <a:solidFill>
                      <a:schemeClr val="tx1"/>
                    </a:solidFill>
                    <a:ea typeface="+mn-lt"/>
                    <a:cs typeface="+mn-lt"/>
                  </a:rPr>
                  <a:t>給定聯合行動 A，從 s 轉移到 s</a:t>
                </a:r>
                <a:r>
                  <a:rPr lang="en-US" altLang="zh-TW">
                    <a:solidFill>
                      <a:schemeClr val="tx1"/>
                    </a:solidFill>
                    <a:ea typeface="+mn-lt"/>
                    <a:cs typeface="+mn-lt"/>
                  </a:rPr>
                  <a:t>′ </a:t>
                </a:r>
                <a:r>
                  <a:rPr lang="zh-TW" altLang="zh-TW">
                    <a:solidFill>
                      <a:schemeClr val="tx1"/>
                    </a:solidFill>
                    <a:ea typeface="+mn-lt"/>
                    <a:cs typeface="+mn-lt"/>
                  </a:rPr>
                  <a:t>的過渡概率。</a:t>
                </a:r>
                <a:endParaRPr lang="zh-TW" altLang="zh-TW">
                  <a:solidFill>
                    <a:schemeClr val="tx1"/>
                  </a:solidFill>
                  <a:ea typeface="微軟正黑體"/>
                </a:endParaRPr>
              </a:p>
              <a:p>
                <a:pPr marL="457200" indent="-457200">
                  <a:buFont typeface="Wingdings"/>
                  <a:buChar char="Ø"/>
                </a:pPr>
                <a:r>
                  <a:rPr lang="zh-TW" altLang="en-US">
                    <a:solidFill>
                      <a:schemeClr val="tx1"/>
                    </a:solidFill>
                    <a:ea typeface="微軟正黑體"/>
                  </a:rPr>
                  <a:t>R :</a:t>
                </a:r>
                <a:r>
                  <a:rPr lang="zh-TW" altLang="en-US">
                    <a:solidFill>
                      <a:schemeClr val="tx1"/>
                    </a:solidFill>
                    <a:ea typeface="微軟正黑體"/>
                    <a:cs typeface="+mn-lt"/>
                  </a:rPr>
                  <a:t> R(s,A)是</a:t>
                </a:r>
                <a:r>
                  <a:rPr lang="zh-TW" altLang="zh-TW">
                    <a:solidFill>
                      <a:schemeClr val="tx1"/>
                    </a:solidFill>
                    <a:ea typeface="+mn-lt"/>
                    <a:cs typeface="+mn-lt"/>
                  </a:rPr>
                  <a:t>聯合獎勵函數。</a:t>
                </a:r>
                <a:endParaRPr lang="zh-TW" altLang="zh-TW">
                  <a:solidFill>
                    <a:schemeClr val="tx1"/>
                  </a:solidFill>
                  <a:ea typeface="微軟正黑體"/>
                </a:endParaRPr>
              </a:p>
              <a:p>
                <a:pPr marL="457200" indent="-457200">
                  <a:buFont typeface="Wingdings"/>
                  <a:buChar char="Ø"/>
                </a:pPr>
                <a:r>
                  <a:rPr lang="pt-BR" altLang="zh-TW">
                    <a:solidFill>
                      <a:schemeClr val="tx1"/>
                    </a:solidFill>
                    <a:ea typeface="微軟正黑體"/>
                  </a:rPr>
                  <a:t>γ </a:t>
                </a:r>
                <a:r>
                  <a:rPr lang="en-US" altLang="zh-TW">
                    <a:solidFill>
                      <a:schemeClr val="tx1"/>
                    </a:solidFill>
                    <a:ea typeface="微軟正黑體"/>
                  </a:rPr>
                  <a:t> : </a:t>
                </a:r>
                <a:r>
                  <a:rPr lang="pt-BR" altLang="zh-TW">
                    <a:solidFill>
                      <a:schemeClr val="tx1"/>
                    </a:solidFill>
                    <a:ea typeface="微軟正黑體"/>
                  </a:rPr>
                  <a:t>γ</a:t>
                </a:r>
                <a:r>
                  <a:rPr lang="pt-BR" altLang="zh-TW">
                    <a:solidFill>
                      <a:schemeClr val="tx1"/>
                    </a:solidFill>
                    <a:latin typeface="Times New Roman"/>
                    <a:ea typeface="微軟正黑體"/>
                    <a:cs typeface="Times New Roman"/>
                  </a:rPr>
                  <a:t>∈[0,1)</a:t>
                </a:r>
                <a:r>
                  <a:rPr lang="en-US" altLang="zh-TW" err="1">
                    <a:solidFill>
                      <a:schemeClr val="tx1"/>
                    </a:solidFill>
                    <a:ea typeface="微軟正黑體"/>
                  </a:rPr>
                  <a:t>是</a:t>
                </a:r>
                <a:r>
                  <a:rPr lang="en-US" altLang="zh-TW" err="1">
                    <a:solidFill>
                      <a:schemeClr val="tx1"/>
                    </a:solidFill>
                    <a:ea typeface="+mn-lt"/>
                    <a:cs typeface="+mn-lt"/>
                  </a:rPr>
                  <a:t>折扣因子</a:t>
                </a:r>
                <a:r>
                  <a:rPr lang="en-US" altLang="zh-TW">
                    <a:solidFill>
                      <a:schemeClr val="tx1"/>
                    </a:solidFill>
                    <a:ea typeface="+mn-lt"/>
                    <a:cs typeface="+mn-lt"/>
                  </a:rPr>
                  <a:t>。</a:t>
                </a:r>
              </a:p>
              <a:p>
                <a:pPr marL="0" indent="0">
                  <a:buFont typeface="Wingdings"/>
                  <a:buNone/>
                </a:pP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Dec-POMDP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模型用於描述在多智能體環境中，每個智能體在只有部分觀察信息的情況下如何做出最佳決策，以達到最終目標。</a:t>
                </a:r>
                <a:endParaRPr lang="en-US" altLang="zh-TW">
                  <a:solidFill>
                    <a:schemeClr val="tx1"/>
                  </a:solidFill>
                  <a:ea typeface="+mn-lt"/>
                  <a:cs typeface="+mn-lt"/>
                </a:endParaRPr>
              </a:p>
            </p:txBody>
          </p:sp>
        </mc:Fallback>
      </mc:AlternateContent>
    </p:spTree>
    <p:extLst>
      <p:ext uri="{BB962C8B-B14F-4D97-AF65-F5344CB8AC3E}">
        <p14:creationId xmlns:p14="http://schemas.microsoft.com/office/powerpoint/2010/main" val="1403244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TW" altLang="en-US" sz="1200" b="1" i="0" kern="1200">
                <a:solidFill>
                  <a:schemeClr val="tx1"/>
                </a:solidFill>
                <a:effectLst/>
                <a:latin typeface="Microsoft JhengHei UI" panose="020B0604030504040204" pitchFamily="34" charset="-120"/>
                <a:ea typeface="Microsoft JhengHei UI" panose="020B0604030504040204" pitchFamily="34" charset="-120"/>
                <a:cs typeface="+mn-cs"/>
              </a:rPr>
              <a:t>策略 𝜋</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：決定智能體動作的規則。</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r>
              <a:rPr lang="zh-TW" altLang="en-US" sz="1200" b="1" i="0" kern="1200">
                <a:solidFill>
                  <a:schemeClr val="tx1"/>
                </a:solidFill>
                <a:effectLst/>
                <a:latin typeface="Microsoft JhengHei UI" panose="020B0604030504040204" pitchFamily="34" charset="-120"/>
                <a:ea typeface="Microsoft JhengHei UI" panose="020B0604030504040204" pitchFamily="34" charset="-120"/>
                <a:cs typeface="+mn-cs"/>
              </a:rPr>
              <a:t>動作 </a:t>
            </a:r>
            <a:r>
              <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rPr>
              <a:t>a(</a:t>
            </a:r>
            <a:r>
              <a:rPr lang="en-US" altLang="zh-TW" sz="1200" b="1" i="0" kern="120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：智能體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可選擇的行動，如向左、向右、加速等。</a:t>
            </a:r>
          </a:p>
          <a:p>
            <a:r>
              <a:rPr lang="zh-TW" altLang="en-US" sz="1200" b="1" i="0" kern="1200">
                <a:solidFill>
                  <a:schemeClr val="tx1"/>
                </a:solidFill>
                <a:effectLst/>
                <a:latin typeface="Microsoft JhengHei UI" panose="020B0604030504040204" pitchFamily="34" charset="-120"/>
                <a:ea typeface="Microsoft JhengHei UI" panose="020B0604030504040204" pitchFamily="34" charset="-120"/>
                <a:cs typeface="+mn-cs"/>
              </a:rPr>
              <a:t>本地觀察 𝑜</a:t>
            </a:r>
            <a:r>
              <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1" i="0" kern="1200">
                <a:solidFill>
                  <a:schemeClr val="tx1"/>
                </a:solidFill>
                <a:effectLst/>
                <a:latin typeface="Microsoft JhengHei UI" panose="020B0604030504040204" pitchFamily="34" charset="-120"/>
                <a:ea typeface="Microsoft JhengHei UI" panose="020B0604030504040204" pitchFamily="34" charset="-120"/>
                <a:cs typeface="+mn-cs"/>
              </a:rPr>
              <a:t>𝑖</a:t>
            </a:r>
            <a:r>
              <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：智能體看到的局部信息。</a:t>
            </a:r>
          </a:p>
          <a:p>
            <a:r>
              <a:rPr lang="zh-TW" altLang="en-US" sz="1200" b="1" i="0" kern="1200">
                <a:solidFill>
                  <a:schemeClr val="tx1"/>
                </a:solidFill>
                <a:effectLst/>
                <a:latin typeface="Microsoft JhengHei UI" panose="020B0604030504040204" pitchFamily="34" charset="-120"/>
                <a:ea typeface="Microsoft JhengHei UI" panose="020B0604030504040204" pitchFamily="34" charset="-120"/>
                <a:cs typeface="+mn-cs"/>
              </a:rPr>
              <a:t>圖網絡 𝑔</a:t>
            </a:r>
            <a:r>
              <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1" i="0" kern="1200">
                <a:solidFill>
                  <a:schemeClr val="tx1"/>
                </a:solidFill>
                <a:effectLst/>
                <a:latin typeface="Microsoft JhengHei UI" panose="020B0604030504040204" pitchFamily="34" charset="-120"/>
                <a:ea typeface="Microsoft JhengHei UI" panose="020B0604030504040204" pitchFamily="34" charset="-120"/>
                <a:cs typeface="+mn-cs"/>
              </a:rPr>
              <a:t>𝑖</a:t>
            </a:r>
            <a:r>
              <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：描述智能體之間的關係。</a:t>
            </a:r>
          </a:p>
          <a:p>
            <a:r>
              <a:rPr lang="zh-TW" altLang="en-US" sz="1200" b="1" i="0" kern="1200">
                <a:solidFill>
                  <a:schemeClr val="tx1"/>
                </a:solidFill>
                <a:effectLst/>
                <a:latin typeface="Microsoft JhengHei UI" panose="020B0604030504040204" pitchFamily="34" charset="-120"/>
                <a:ea typeface="Microsoft JhengHei UI" panose="020B0604030504040204" pitchFamily="34" charset="-120"/>
                <a:cs typeface="+mn-cs"/>
              </a:rPr>
              <a:t>折扣因子 𝛾</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：調整未來獎勵的重要性。</a:t>
            </a:r>
          </a:p>
          <a:p>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希望找到讓智能體在長期內獲得最大總獎勵的策略。</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63382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45</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361564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46</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545780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655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47</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316632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環境中有</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N</a:t>
            </a:r>
            <a:r>
              <a:rPr lang="zh-TW" altLang="en-US"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個代理、</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N</a:t>
            </a:r>
            <a:r>
              <a:rPr lang="zh-TW" altLang="en-US"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個目標以及靜態障礙物。每個代理應該在避免與其他環境中的實體碰撞的情況下前往其指定的目標。每回合開始時，代理從隨機位置出發，對應的目標也隨機分佈。每個代理</a:t>
            </a:r>
            <a:r>
              <a:rPr lang="en-US" altLang="zh-TW" sz="1200" b="0" i="0" kern="1200" dirty="0" err="1">
                <a:solidFill>
                  <a:schemeClr val="tx1"/>
                </a:solidFill>
                <a:effectLst/>
                <a:latin typeface="Microsoft JhengHei UI" panose="020B0604030504040204" pitchFamily="34" charset="-120"/>
                <a:ea typeface="Microsoft JhengHei UI" panose="020B0604030504040204" pitchFamily="34" charset="-120"/>
                <a:cs typeface="+mn-cs"/>
              </a:rPr>
              <a:t>i</a:t>
            </a:r>
            <a:r>
              <a:rPr lang="zh-TW" altLang="en-US"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會獲得一個獎勵：</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r(</a:t>
            </a:r>
            <a:r>
              <a:rPr lang="en-US" altLang="zh-TW" sz="1200" b="0" i="0" kern="1200" dirty="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，其中</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r(</a:t>
            </a:r>
            <a:r>
              <a:rPr lang="en-US" altLang="zh-TW" sz="1200" b="0" i="0" kern="1200" dirty="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 </a:t>
            </a:r>
            <a:r>
              <a:rPr lang="en-US" altLang="zh-TW" sz="1200" b="0" i="0" kern="1200" dirty="0" err="1">
                <a:solidFill>
                  <a:schemeClr val="tx1"/>
                </a:solidFill>
                <a:effectLst/>
                <a:latin typeface="Microsoft JhengHei UI" panose="020B0604030504040204" pitchFamily="34" charset="-120"/>
                <a:ea typeface="Microsoft JhengHei UI" panose="020B0604030504040204" pitchFamily="34" charset="-120"/>
                <a:cs typeface="+mn-cs"/>
              </a:rPr>
              <a:t>dist</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 t</a:t>
            </a:r>
            <a:r>
              <a:rPr lang="zh-TW" altLang="en-US"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是到目標的歐幾里得距離的負值，</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r(</a:t>
            </a:r>
            <a:r>
              <a:rPr lang="en-US" altLang="zh-TW" sz="1200" b="0" i="0" kern="1200" dirty="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 t = r(</a:t>
            </a:r>
            <a:r>
              <a:rPr lang="en-US" altLang="zh-TW" sz="1200" b="0" i="0" kern="1200" dirty="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 </a:t>
            </a:r>
            <a:r>
              <a:rPr lang="en-US" altLang="zh-TW" sz="1200" b="0" i="0" kern="1200" dirty="0" err="1">
                <a:solidFill>
                  <a:schemeClr val="tx1"/>
                </a:solidFill>
                <a:effectLst/>
                <a:latin typeface="Microsoft JhengHei UI" panose="020B0604030504040204" pitchFamily="34" charset="-120"/>
                <a:ea typeface="Microsoft JhengHei UI" panose="020B0604030504040204" pitchFamily="34" charset="-120"/>
                <a:cs typeface="+mn-cs"/>
              </a:rPr>
              <a:t>dist</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 t + r(</a:t>
            </a:r>
            <a:r>
              <a:rPr lang="en-US" altLang="zh-TW" sz="1200" b="0" i="0" kern="1200" dirty="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 </a:t>
            </a:r>
            <a:r>
              <a:rPr lang="en-US" altLang="zh-TW" sz="1200" b="0" i="0" kern="1200" dirty="0" err="1">
                <a:solidFill>
                  <a:schemeClr val="tx1"/>
                </a:solidFill>
                <a:effectLst/>
                <a:latin typeface="Microsoft JhengHei UI" panose="020B0604030504040204" pitchFamily="34" charset="-120"/>
                <a:ea typeface="Microsoft JhengHei UI" panose="020B0604030504040204" pitchFamily="34" charset="-120"/>
                <a:cs typeface="+mn-cs"/>
              </a:rPr>
              <a:t>coll</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 t + r(</a:t>
            </a:r>
            <a:r>
              <a:rPr lang="en-US" altLang="zh-TW" sz="1200" b="0" i="0" kern="1200" dirty="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 goal t</a:t>
            </a:r>
            <a:r>
              <a:rPr lang="zh-TW" altLang="en-US"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r(</a:t>
            </a:r>
            <a:r>
              <a:rPr lang="en-US" altLang="zh-TW" sz="1200" b="0" i="0" kern="1200" dirty="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 </a:t>
            </a:r>
            <a:r>
              <a:rPr lang="en-US" altLang="zh-TW" sz="1200" b="0" i="0" kern="1200" dirty="0" err="1">
                <a:solidFill>
                  <a:schemeClr val="tx1"/>
                </a:solidFill>
                <a:effectLst/>
                <a:latin typeface="Microsoft JhengHei UI" panose="020B0604030504040204" pitchFamily="34" charset="-120"/>
                <a:ea typeface="Microsoft JhengHei UI" panose="020B0604030504040204" pitchFamily="34" charset="-120"/>
                <a:cs typeface="+mn-cs"/>
              </a:rPr>
              <a:t>coll</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 t </a:t>
            </a:r>
            <a:r>
              <a:rPr lang="zh-TW" altLang="en-US"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如果代理與其他任何實體碰撞為</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-5</a:t>
            </a:r>
            <a:r>
              <a:rPr lang="zh-TW" altLang="en-US"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，否則為</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0</a:t>
            </a:r>
            <a:r>
              <a:rPr lang="zh-TW" altLang="en-US"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，而</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r(</a:t>
            </a:r>
            <a:r>
              <a:rPr lang="en-US" altLang="zh-TW" sz="1200" b="0" i="0" kern="1200" dirty="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 goal t</a:t>
            </a:r>
            <a:r>
              <a:rPr lang="zh-TW" altLang="en-US"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如果代理達到目標為</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+5</a:t>
            </a:r>
            <a:r>
              <a:rPr lang="zh-TW" altLang="en-US"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，否則為</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0</a:t>
            </a:r>
            <a:r>
              <a:rPr lang="zh-TW" altLang="en-US"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。聯合獎勵函數定義為</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R(</a:t>
            </a:r>
            <a:r>
              <a:rPr lang="en-US" altLang="zh-TW" sz="1200" b="0" i="0" kern="1200" dirty="0" err="1">
                <a:solidFill>
                  <a:schemeClr val="tx1"/>
                </a:solidFill>
                <a:effectLst/>
                <a:latin typeface="Microsoft JhengHei UI" panose="020B0604030504040204" pitchFamily="34" charset="-120"/>
                <a:ea typeface="Microsoft JhengHei UI" panose="020B0604030504040204" pitchFamily="34" charset="-120"/>
                <a:cs typeface="+mn-cs"/>
              </a:rPr>
              <a:t>st</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 At) = N </a:t>
            </a:r>
            <a:r>
              <a:rPr lang="en-US" altLang="zh-TW" sz="1200" b="0" i="0" kern="1200" dirty="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=1r(</a:t>
            </a:r>
            <a:r>
              <a:rPr lang="en-US" altLang="zh-TW" sz="1200" b="0" i="0" kern="1200" dirty="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 t</a:t>
            </a:r>
            <a:r>
              <a:rPr lang="zh-TW" altLang="en-US" sz="1200" b="0" i="0" kern="1200" dirty="0">
                <a:solidFill>
                  <a:schemeClr val="tx1"/>
                </a:solidFill>
                <a:effectLst/>
                <a:latin typeface="Microsoft JhengHei UI" panose="020B0604030504040204" pitchFamily="34" charset="-120"/>
                <a:ea typeface="Microsoft JhengHei UI" panose="020B0604030504040204" pitchFamily="34" charset="-120"/>
                <a:cs typeface="+mn-cs"/>
              </a:rPr>
              <a:t>，這鼓勵所有代理之間的合作。</a:t>
            </a:r>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48</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6100803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在覆蓋環境中（</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Tokekar</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et al., 2014; Dames et al., 2017</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），環境中有</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N</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個代理和</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N</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個目標。與目標環境相比的一個主要區別是每個代理可以前往任何目標，而不是特定的目標。代理需要避免與環境中的其他實體碰撞，並確保每個目標點只有一個代理存在。為了獲得每個代理的獎勵，在每個時間步解決一個線性總和分配問題，根據哪個目標最近來分配代理。所有代理的聯合獎勵是分配目標的最小歐幾里得距離的平均值的負值。</a:t>
            </a:r>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49</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958076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503BA-E454-A271-B665-C33D5AFE8FE0}"/>
            </a:ext>
          </a:extLst>
        </p:cNvPr>
        <p:cNvGrpSpPr/>
        <p:nvPr/>
      </p:nvGrpSpPr>
      <p:grpSpPr>
        <a:xfrm>
          <a:off x="0" y="0"/>
          <a:ext cx="0" cy="0"/>
          <a:chOff x="0" y="0"/>
          <a:chExt cx="0" cy="0"/>
        </a:xfrm>
      </p:grpSpPr>
      <p:sp>
        <p:nvSpPr>
          <p:cNvPr id="2" name="投影片圖像版面配置區 1">
            <a:extLst>
              <a:ext uri="{FF2B5EF4-FFF2-40B4-BE49-F238E27FC236}">
                <a16:creationId xmlns:a16="http://schemas.microsoft.com/office/drawing/2014/main" id="{2CEE74E6-B591-0D2C-E86D-E5A6CB2A54F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3567727-B4D6-E727-262B-69CBBA66AAE0}"/>
              </a:ext>
            </a:extLst>
          </p:cNvPr>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a:extLst>
              <a:ext uri="{FF2B5EF4-FFF2-40B4-BE49-F238E27FC236}">
                <a16:creationId xmlns:a16="http://schemas.microsoft.com/office/drawing/2014/main" id="{2A9209A4-81B0-C9DB-B85C-F110DA0D2FF8}"/>
              </a:ext>
            </a:extLst>
          </p:cNvPr>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50</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983577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51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71266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0014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角色分配、状态信息、历史表现、通信能力和动态需求等因素来判断哪个智能体是高阶或低阶。</a:t>
            </a:r>
            <a:endPar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lvl="0" indent="0" algn="l" rtl="0">
              <a:spcBef>
                <a:spcPts val="0"/>
              </a:spcBef>
              <a:spcAft>
                <a:spcPts val="0"/>
              </a:spcAft>
              <a:buNone/>
            </a:pP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Double Q-Learning</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（双重 </a:t>
            </a: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学习）：通过使用两个独立的 </a:t>
            </a: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网络来分别选择动作和评估动作的价值，从而减少传统 </a:t>
            </a: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学习中的过度估计偏差问题。</a:t>
            </a:r>
            <a:endPar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lvl="0" indent="0" algn="l" rtl="0">
              <a:spcBef>
                <a:spcPts val="0"/>
              </a:spcBef>
              <a:spcAft>
                <a:spcPts val="0"/>
              </a:spcAft>
              <a:buNone/>
            </a:pP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Dueling Network Architecture</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（决斗网络架构）：将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网络拆分为两个分支：</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lvl="0" indent="0" algn="l" rtl="0">
              <a:spcBef>
                <a:spcPts val="0"/>
              </a:spcBef>
              <a:spcAft>
                <a:spcPts val="0"/>
              </a:spcAft>
              <a:buNone/>
            </a:pP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Deep Q-Network</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（深度 </a:t>
            </a: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网络）：利用深度神经网络来近似 </a:t>
            </a: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函数，能够处理高维度的状态和动作空间。</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一个用于估计每个动作的优势函数（</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Advantage Function</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），另一个用于估计状态值函数（</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State Value Function</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）。这种架构有助于更好地分离状态值和优势值，提高算法的学习效率。</a:t>
            </a:r>
            <a:endParaRPr/>
          </a:p>
        </p:txBody>
      </p:sp>
    </p:spTree>
    <p:extLst>
      <p:ext uri="{BB962C8B-B14F-4D97-AF65-F5344CB8AC3E}">
        <p14:creationId xmlns:p14="http://schemas.microsoft.com/office/powerpoint/2010/main" val="3117713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角色分配、状态信息、历史表现、通信能力和动态需求等因素来判断哪个智能体是高阶或低阶。</a:t>
            </a:r>
            <a:endPar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lvl="0" indent="0" algn="l" rtl="0">
              <a:spcBef>
                <a:spcPts val="0"/>
              </a:spcBef>
              <a:spcAft>
                <a:spcPts val="0"/>
              </a:spcAft>
              <a:buNone/>
            </a:pP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Double Q-Learning</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（双重 </a:t>
            </a: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学习）：通过使用两个独立的 </a:t>
            </a: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网络来分别选择动作和评估动作的价值，从而减少传统 </a:t>
            </a: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学习中的过度估计偏差问题。</a:t>
            </a:r>
            <a:endPar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lvl="0" indent="0" algn="l" rtl="0">
              <a:spcBef>
                <a:spcPts val="0"/>
              </a:spcBef>
              <a:spcAft>
                <a:spcPts val="0"/>
              </a:spcAft>
              <a:buNone/>
            </a:pP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Dueling Network Architecture</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（决斗网络架构）：将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网络拆分为两个分支：</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lvl="0" indent="0" algn="l" rtl="0">
              <a:spcBef>
                <a:spcPts val="0"/>
              </a:spcBef>
              <a:spcAft>
                <a:spcPts val="0"/>
              </a:spcAft>
              <a:buNone/>
            </a:pP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Deep Q-Network</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（深度 </a:t>
            </a: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网络）：利用深度神经网络来近似 </a:t>
            </a: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函数，能够处理高维度的状态和动作空间。</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一个用于估计每个动作的优势函数（</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Advantage Function</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），另一个用于估计状态值函数（</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State Value Function</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）。这种架构有助于更好地分离状态值和优势值，提高算法的学习效率。</a:t>
            </a:r>
            <a:endParaRPr/>
          </a:p>
        </p:txBody>
      </p:sp>
    </p:spTree>
    <p:extLst>
      <p:ext uri="{BB962C8B-B14F-4D97-AF65-F5344CB8AC3E}">
        <p14:creationId xmlns:p14="http://schemas.microsoft.com/office/powerpoint/2010/main" val="1537429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4091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4"/>
        <p:cNvGrpSpPr/>
        <p:nvPr/>
      </p:nvGrpSpPr>
      <p:grpSpPr>
        <a:xfrm>
          <a:off x="0" y="0"/>
          <a:ext cx="0" cy="0"/>
          <a:chOff x="0" y="0"/>
          <a:chExt cx="0" cy="0"/>
        </a:xfrm>
      </p:grpSpPr>
      <p:sp>
        <p:nvSpPr>
          <p:cNvPr id="3495" name="Google Shape;3495;g881d70bc06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6" name="Google Shape;3496;g881d70bc06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a:t>這兩篇論文結合</a:t>
            </a:r>
            <a:endParaRPr/>
          </a:p>
        </p:txBody>
      </p:sp>
    </p:spTree>
    <p:extLst>
      <p:ext uri="{BB962C8B-B14F-4D97-AF65-F5344CB8AC3E}">
        <p14:creationId xmlns:p14="http://schemas.microsoft.com/office/powerpoint/2010/main" val="36693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atin typeface="Microsoft JhengHei UI"/>
                <a:ea typeface="Microsoft JhengHei UI"/>
              </a:rPr>
              <a:t>Multi-Agent:</a:t>
            </a:r>
            <a:r>
              <a:rPr lang="zh-TW" altLang="en-US"/>
              <a:t>多代理者</a:t>
            </a:r>
          </a:p>
          <a:p>
            <a:r>
              <a:rPr lang="en-US" altLang="zh-TW">
                <a:latin typeface="Microsoft JhengHei UI"/>
                <a:ea typeface="Microsoft JhengHei UI"/>
              </a:rPr>
              <a:t>MADRL-BASED</a:t>
            </a:r>
            <a:r>
              <a:rPr lang="zh-TW">
                <a:latin typeface="Microsoft JhengHei UI"/>
                <a:ea typeface="Microsoft JhengHei UI"/>
              </a:rPr>
              <a:t> </a:t>
            </a:r>
            <a:r>
              <a:rPr lang="en-US" altLang="zh-TW">
                <a:latin typeface="Microsoft JhengHei UI"/>
                <a:ea typeface="Microsoft JhengHei UI"/>
              </a:rPr>
              <a:t>UAVS</a:t>
            </a:r>
            <a:r>
              <a:rPr lang="zh-TW">
                <a:latin typeface="Microsoft JhengHei UI"/>
                <a:ea typeface="Microsoft JhengHei UI"/>
              </a:rPr>
              <a:t> </a:t>
            </a:r>
            <a:r>
              <a:rPr lang="en-US" altLang="zh-TW">
                <a:latin typeface="Microsoft JhengHei UI"/>
                <a:ea typeface="Microsoft JhengHei UI"/>
              </a:rPr>
              <a:t>TRAJECTORY</a:t>
            </a:r>
            <a:r>
              <a:rPr lang="zh-TW">
                <a:latin typeface="Microsoft JhengHei UI"/>
                <a:ea typeface="Microsoft JhengHei UI"/>
              </a:rPr>
              <a:t> </a:t>
            </a:r>
            <a:r>
              <a:rPr lang="en-US" altLang="zh-TW">
                <a:latin typeface="Microsoft JhengHei UI"/>
                <a:ea typeface="Microsoft JhengHei UI"/>
              </a:rPr>
              <a:t>DESIGN</a:t>
            </a:r>
            <a:r>
              <a:rPr lang="zh-TW">
                <a:latin typeface="Microsoft JhengHei UI"/>
                <a:ea typeface="Microsoft JhengHei UI"/>
              </a:rPr>
              <a:t> </a:t>
            </a:r>
            <a:r>
              <a:rPr lang="en-US" altLang="zh-TW">
                <a:latin typeface="Microsoft JhengHei UI"/>
                <a:ea typeface="Microsoft JhengHei UI"/>
              </a:rPr>
              <a:t>WITH</a:t>
            </a:r>
            <a:r>
              <a:rPr lang="zh-TW">
                <a:latin typeface="Microsoft JhengHei UI"/>
                <a:ea typeface="Microsoft JhengHei UI"/>
              </a:rPr>
              <a:t> </a:t>
            </a:r>
            <a:r>
              <a:rPr lang="en-US" altLang="zh-TW">
                <a:latin typeface="Microsoft JhengHei UI"/>
                <a:ea typeface="Microsoft JhengHei UI"/>
              </a:rPr>
              <a:t>ANTI-COLLISION</a:t>
            </a:r>
            <a:r>
              <a:rPr lang="zh-TW">
                <a:latin typeface="Microsoft JhengHei UI"/>
                <a:ea typeface="Microsoft JhengHei UI"/>
              </a:rPr>
              <a:t> </a:t>
            </a:r>
            <a:r>
              <a:rPr lang="en-US" altLang="zh-TW" err="1">
                <a:latin typeface="Microsoft JhengHei UI"/>
                <a:ea typeface="Microsoft JhengHei UI"/>
              </a:rPr>
              <a:t>MECHANISM:</a:t>
            </a:r>
            <a:r>
              <a:rPr lang="en-US" err="1">
                <a:latin typeface="Microsoft JhengHei UI"/>
                <a:ea typeface="Microsoft JhengHei UI"/>
              </a:rPr>
              <a:t>基於MADRL的無人機軌跡設計與防碰撞機制</a:t>
            </a:r>
            <a:endParaRPr lang="en-US">
              <a:latin typeface="Microsoft JhengHei UI"/>
              <a:ea typeface="Microsoft JhengHei UI"/>
            </a:endParaRPr>
          </a:p>
          <a:p>
            <a:r>
              <a:rPr lang="en-US" b="1" err="1">
                <a:latin typeface="Microsoft JhengHei UI"/>
                <a:ea typeface="Microsoft JhengHei UI"/>
              </a:rPr>
              <a:t>gym（OpenAI</a:t>
            </a:r>
            <a:r>
              <a:rPr lang="en-US" b="1">
                <a:latin typeface="Microsoft JhengHei UI"/>
                <a:ea typeface="Microsoft JhengHei UI"/>
              </a:rPr>
              <a:t> Gym）</a:t>
            </a:r>
            <a:r>
              <a:rPr lang="en-US">
                <a:latin typeface="Microsoft JhengHei UI"/>
                <a:ea typeface="Microsoft JhengHei UI"/>
              </a:rPr>
              <a:t>：</a:t>
            </a:r>
            <a:r>
              <a:rPr lang="en-US" err="1">
                <a:latin typeface="Microsoft JhengHei UI"/>
                <a:ea typeface="Microsoft JhengHei UI"/>
              </a:rPr>
              <a:t>就像遊戲的場景一樣，gym</a:t>
            </a:r>
            <a:r>
              <a:rPr lang="en-US">
                <a:latin typeface="Microsoft JhengHei UI"/>
                <a:ea typeface="Microsoft JhengHei UI"/>
              </a:rPr>
              <a:t> 是一個提供各種不同「遊戲」的地方，這些遊戲是給電腦程序（也就是你的多個代理者）玩的。這些「遊戲」可以是各種形式的挑戰，比如迷宮、採集物品等，而代理者的目標是學會在這些場景中做出最好的決策。</a:t>
            </a:r>
          </a:p>
          <a:p>
            <a:r>
              <a:rPr lang="en-US" b="1" err="1">
                <a:latin typeface="Microsoft JhengHei UI"/>
                <a:ea typeface="Microsoft JhengHei UI"/>
              </a:rPr>
              <a:t>tensorboard</a:t>
            </a:r>
            <a:r>
              <a:rPr lang="en-US" err="1">
                <a:latin typeface="Microsoft JhengHei UI"/>
                <a:ea typeface="Microsoft JhengHei UI"/>
              </a:rPr>
              <a:t>：這就像是你在訓練代理者的過程中的記錄本。tensorboard</a:t>
            </a:r>
            <a:r>
              <a:rPr lang="en-US">
                <a:latin typeface="Microsoft JhengHei UI"/>
                <a:ea typeface="Microsoft JhengHei UI"/>
              </a:rPr>
              <a:t> 可以幫助你記錄每個代理者學到的東西，並顯示出他們在學習過程中的表現好壞。這讓你能夠更清楚地了解代理者的進步情況，並作出相應的調整，就像是你在看著孩子學習新事物一樣，可以給予他們更好的指導和支持。</a:t>
            </a:r>
          </a:p>
          <a:p>
            <a:endParaRPr lang="en-US">
              <a:latin typeface="Microsoft JhengHei UI"/>
              <a:ea typeface="Microsoft JhengHei UI"/>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4</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7951971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a:extLst>
            <a:ext uri="{FF2B5EF4-FFF2-40B4-BE49-F238E27FC236}">
              <a16:creationId xmlns:a16="http://schemas.microsoft.com/office/drawing/2014/main" id="{27FEBDFC-D836-22BA-8987-D22A47F22E7F}"/>
            </a:ext>
          </a:extLst>
        </p:cNvPr>
        <p:cNvGrpSpPr/>
        <p:nvPr/>
      </p:nvGrpSpPr>
      <p:grpSpPr>
        <a:xfrm>
          <a:off x="0" y="0"/>
          <a:ext cx="0" cy="0"/>
          <a:chOff x="0" y="0"/>
          <a:chExt cx="0" cy="0"/>
        </a:xfrm>
      </p:grpSpPr>
      <p:sp>
        <p:nvSpPr>
          <p:cNvPr id="1887" name="Google Shape;1887;g86fa6133bc_4_21157:notes">
            <a:extLst>
              <a:ext uri="{FF2B5EF4-FFF2-40B4-BE49-F238E27FC236}">
                <a16:creationId xmlns:a16="http://schemas.microsoft.com/office/drawing/2014/main" id="{465D7B11-7F3B-EAE6-FA6C-CB4E56C1BC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a:extLst>
              <a:ext uri="{FF2B5EF4-FFF2-40B4-BE49-F238E27FC236}">
                <a16:creationId xmlns:a16="http://schemas.microsoft.com/office/drawing/2014/main" id="{283710F0-6488-4A7B-5C6E-4FD5865A30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2570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0F81C-26DF-D5CB-9C2D-175FC5D93754}"/>
            </a:ext>
          </a:extLst>
        </p:cNvPr>
        <p:cNvGrpSpPr/>
        <p:nvPr/>
      </p:nvGrpSpPr>
      <p:grpSpPr>
        <a:xfrm>
          <a:off x="0" y="0"/>
          <a:ext cx="0" cy="0"/>
          <a:chOff x="0" y="0"/>
          <a:chExt cx="0" cy="0"/>
        </a:xfrm>
      </p:grpSpPr>
      <p:sp>
        <p:nvSpPr>
          <p:cNvPr id="2" name="投影片圖像版面配置區 1">
            <a:extLst>
              <a:ext uri="{FF2B5EF4-FFF2-40B4-BE49-F238E27FC236}">
                <a16:creationId xmlns:a16="http://schemas.microsoft.com/office/drawing/2014/main" id="{B3B35AB5-6B12-17E5-9E96-71CAE5B93AE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1A8D0F1-55C9-0587-8894-6EFA2A8E2E57}"/>
              </a:ext>
            </a:extLst>
          </p:cNvPr>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a:extLst>
              <a:ext uri="{FF2B5EF4-FFF2-40B4-BE49-F238E27FC236}">
                <a16:creationId xmlns:a16="http://schemas.microsoft.com/office/drawing/2014/main" id="{3FE3C5DF-55D0-7767-6E85-F4F1B7B66F19}"/>
              </a:ext>
            </a:extLst>
          </p:cNvPr>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59</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132949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3BB79-C9B4-4BF6-0B59-08FEA25A002C}"/>
            </a:ext>
          </a:extLst>
        </p:cNvPr>
        <p:cNvGrpSpPr/>
        <p:nvPr/>
      </p:nvGrpSpPr>
      <p:grpSpPr>
        <a:xfrm>
          <a:off x="0" y="0"/>
          <a:ext cx="0" cy="0"/>
          <a:chOff x="0" y="0"/>
          <a:chExt cx="0" cy="0"/>
        </a:xfrm>
      </p:grpSpPr>
      <p:sp>
        <p:nvSpPr>
          <p:cNvPr id="2" name="投影片圖像版面配置區 1">
            <a:extLst>
              <a:ext uri="{FF2B5EF4-FFF2-40B4-BE49-F238E27FC236}">
                <a16:creationId xmlns:a16="http://schemas.microsoft.com/office/drawing/2014/main" id="{94E970FD-38B0-AB1A-460F-E4EC287BCD8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64BA89B-1D8D-2730-C98D-E03FD1540419}"/>
              </a:ext>
            </a:extLst>
          </p:cNvPr>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a:extLst>
              <a:ext uri="{FF2B5EF4-FFF2-40B4-BE49-F238E27FC236}">
                <a16:creationId xmlns:a16="http://schemas.microsoft.com/office/drawing/2014/main" id="{F562CE96-4430-72D6-1C82-58DD50F4BE9B}"/>
              </a:ext>
            </a:extLst>
          </p:cNvPr>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63</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483307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66</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8539740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5553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76196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3197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70</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352958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5</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542002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28AB79-C561-43EA-B428-B9CD8DF856C1}" type="slidenum">
              <a:rPr kumimoji="0" lang="en-US" altLang="zh-TW" sz="1200" b="0" i="0" u="none" strike="noStrike" kern="1200" cap="none" spc="0" normalizeH="0" baseline="0" noProof="0" smtClean="0">
                <a:ln>
                  <a:noFill/>
                </a:ln>
                <a:solidFill>
                  <a:prstClr val="black"/>
                </a:solidFill>
                <a:effectLst/>
                <a:uLnTx/>
                <a:uFillTx/>
                <a:latin typeface="Microsoft JhengHei UI" panose="020B0604030504040204" pitchFamily="34" charset="-120"/>
                <a:ea typeface="Microsoft JhengHei UI" panose="020B0604030504040204" pitchFamily="34"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56169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latin typeface="Microsoft JhengHei UI" panose="020B0604030504040204" pitchFamily="34" charset="-120"/>
                <a:ea typeface="Microsoft JhengHei UI" panose="020B0604030504040204" pitchFamily="34" charset="-120"/>
              </a:rPr>
              <a:t>Training:</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訓練</a:t>
            </a:r>
            <a:endParaRPr lang="en-US" altLang="zh-TW">
              <a:latin typeface="Microsoft JhengHei UI" panose="020B0604030504040204" pitchFamily="34" charset="-120"/>
              <a:ea typeface="Microsoft JhengHei UI" panose="020B0604030504040204" pitchFamily="34" charset="-120"/>
            </a:endParaRPr>
          </a:p>
          <a:p>
            <a:r>
              <a:rPr lang="en-US" altLang="zh-TW">
                <a:latin typeface="Microsoft JhengHei UI" panose="020B0604030504040204" pitchFamily="34" charset="-120"/>
                <a:ea typeface="Microsoft JhengHei UI" panose="020B0604030504040204" pitchFamily="34" charset="-120"/>
              </a:rPr>
              <a:t>Execution:</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執行</a:t>
            </a:r>
            <a:endParaRPr lang="en-US" altLang="zh-TW">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28AB79-C561-43EA-B428-B9CD8DF856C1}" type="slidenum">
              <a:rPr kumimoji="0" lang="en-US" altLang="zh-TW" sz="1200" b="0" i="0" u="none" strike="noStrike" kern="1200" cap="none" spc="0" normalizeH="0" baseline="0" noProof="0" smtClean="0">
                <a:ln>
                  <a:noFill/>
                </a:ln>
                <a:solidFill>
                  <a:prstClr val="black"/>
                </a:solidFill>
                <a:effectLst/>
                <a:uLnTx/>
                <a:uFillTx/>
                <a:latin typeface="Microsoft JhengHei UI" panose="020B0604030504040204" pitchFamily="34" charset="-120"/>
                <a:ea typeface="Microsoft JhengHei UI" panose="020B0604030504040204" pitchFamily="34"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550208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環境中的每個對象（也稱為“實體”）被假設為智能體、障礙物或目標</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地標。我們定義了一個關於智能體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的代理</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實體圖，每個時間步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，表示為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g(</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)_t = (V, E)</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，其中每個節點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v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屬於環境中的一個實體。變數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entity_type</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(j)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表示節點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j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處的實體類型。如果智能體和一個實體在彼此之間的“感知半徑”內，則存在一個邊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e</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。智能體之間的邊是雙向的，而智能體</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非智能體之間的邊是單向的（即，消息只能從非智能體實體傳遞到智能體）。換句話說，單向邊相當於智能體感知到附近實體的狀態，而雙向邊相當於智能體之間的通信通道。</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err="1"/>
              <a:t>entity_type</a:t>
            </a:r>
            <a:r>
              <a:rPr lang="en-US" altLang="zh-TW" sz="1200"/>
              <a:t>:</a:t>
            </a:r>
            <a:r>
              <a:rPr lang="zh-TW" altLang="en-US" sz="1200"/>
              <a:t>在網絡中用來區分不同的實體，使智能體能夠根據實體的不同類型進行適當的處理和決策。</a:t>
            </a:r>
            <a:endParaRPr lang="en-US" altLang="zh-TW"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err="1"/>
              <a:t>entity_type</a:t>
            </a:r>
            <a:r>
              <a:rPr lang="en-US" altLang="zh-TW" sz="1200"/>
              <a:t>(j):</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是圖中節點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j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的實體類型。它表示每個節點所代表的實體的類型，例如智能體、障礙物或目標。這個類型信息用於幫助智能體在網絡中區分不同類型的實體，從而根據實體的不同特性來進行適當的處理和決策。</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如果節點 𝑗是一個靜態或動態障礙物或目標，那麼我們設置 𝑝</a:t>
            </a:r>
            <a:r>
              <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𝑔𝑜𝑎𝑙𝑗</a:t>
            </a:r>
            <a:r>
              <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𝑖</a:t>
            </a:r>
            <a:r>
              <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𝑝</a:t>
            </a:r>
            <a:r>
              <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𝑗</a:t>
            </a:r>
            <a:r>
              <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𝑖</a:t>
            </a:r>
            <a:r>
              <a:rPr lang="en-US" altLang="zh-TW" sz="1200" b="0" i="1" kern="1200">
                <a:solidFill>
                  <a:srgbClr val="FF0000"/>
                </a:solidFill>
                <a:effectLst/>
                <a:latin typeface="Microsoft JhengHei UI" panose="020B0604030504040204" pitchFamily="34" charset="-120"/>
                <a:ea typeface="Microsoft JhengHei UI" panose="020B0604030504040204" pitchFamily="34" charset="-120"/>
                <a:cs typeface="+mn-cs"/>
              </a:rPr>
              <a:t>p</a:t>
            </a:r>
            <a:r>
              <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en-US" altLang="zh-TW" sz="1200" b="0" i="1" kern="1200" err="1">
                <a:solidFill>
                  <a:srgbClr val="FF0000"/>
                </a:solidFill>
                <a:effectLst/>
                <a:latin typeface="Microsoft JhengHei UI" panose="020B0604030504040204" pitchFamily="34" charset="-120"/>
                <a:ea typeface="Microsoft JhengHei UI" panose="020B0604030504040204" pitchFamily="34" charset="-120"/>
                <a:cs typeface="+mn-cs"/>
              </a:rPr>
              <a:t>goalj</a:t>
            </a: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en-US" altLang="zh-TW" sz="1200" b="0" i="1" kern="1200" err="1">
                <a:solidFill>
                  <a:srgbClr val="FF0000"/>
                </a:solidFill>
                <a:effectLst/>
                <a:latin typeface="Microsoft JhengHei UI" panose="020B0604030504040204" pitchFamily="34" charset="-120"/>
                <a:ea typeface="Microsoft JhengHei UI" panose="020B0604030504040204" pitchFamily="34" charset="-120"/>
                <a:cs typeface="+mn-cs"/>
              </a:rPr>
              <a:t>i</a:t>
            </a: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en-US" altLang="zh-TW" sz="1200" b="0" i="1" kern="1200">
                <a:solidFill>
                  <a:srgbClr val="FF0000"/>
                </a:solidFill>
                <a:effectLst/>
                <a:latin typeface="Microsoft JhengHei UI" panose="020B0604030504040204" pitchFamily="34" charset="-120"/>
                <a:ea typeface="Microsoft JhengHei UI" panose="020B0604030504040204" pitchFamily="34" charset="-120"/>
                <a:cs typeface="+mn-cs"/>
              </a:rPr>
              <a:t>p</a:t>
            </a:r>
            <a:r>
              <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en-US" altLang="zh-TW" sz="1200" b="0" i="1" kern="1200">
                <a:solidFill>
                  <a:srgbClr val="FF0000"/>
                </a:solidFill>
                <a:effectLst/>
                <a:latin typeface="Microsoft JhengHei UI" panose="020B0604030504040204" pitchFamily="34" charset="-120"/>
                <a:ea typeface="Microsoft JhengHei UI" panose="020B0604030504040204" pitchFamily="34" charset="-120"/>
                <a:cs typeface="+mn-cs"/>
              </a:rPr>
              <a:t>j</a:t>
            </a:r>
            <a:r>
              <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en-US" altLang="zh-TW" sz="1200" b="0" i="1" kern="1200" err="1">
                <a:solidFill>
                  <a:srgbClr val="FF0000"/>
                </a:solidFill>
                <a:effectLst/>
                <a:latin typeface="Microsoft JhengHei UI" panose="020B0604030504040204" pitchFamily="34" charset="-120"/>
                <a:ea typeface="Microsoft JhengHei UI" panose="020B0604030504040204" pitchFamily="34" charset="-120"/>
                <a:cs typeface="+mn-cs"/>
              </a:rPr>
              <a:t>i</a:t>
            </a: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​，即目標位置等同於實體位置。每條邊 𝑒𝑖𝑗</a:t>
            </a:r>
            <a:r>
              <a:rPr lang="en-US" altLang="zh-TW" sz="1200" b="0" i="1" kern="1200" err="1">
                <a:solidFill>
                  <a:srgbClr val="FF0000"/>
                </a:solidFill>
                <a:effectLst/>
                <a:latin typeface="Microsoft JhengHei UI" panose="020B0604030504040204" pitchFamily="34" charset="-120"/>
                <a:ea typeface="Microsoft JhengHei UI" panose="020B0604030504040204" pitchFamily="34" charset="-120"/>
                <a:cs typeface="+mn-cs"/>
              </a:rPr>
              <a:t>eij</a:t>
            </a: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 的特徵是智能體 𝑖</a:t>
            </a:r>
            <a:r>
              <a:rPr lang="en-US" altLang="zh-TW" sz="1200" b="0" i="1" kern="1200" err="1">
                <a:solidFill>
                  <a:srgbClr val="FF0000"/>
                </a:solidFill>
                <a:effectLst/>
                <a:latin typeface="Microsoft JhengHei UI" panose="020B0604030504040204" pitchFamily="34" charset="-120"/>
                <a:ea typeface="Microsoft JhengHei UI" panose="020B0604030504040204" pitchFamily="34" charset="-120"/>
                <a:cs typeface="+mn-cs"/>
              </a:rPr>
              <a:t>i</a:t>
            </a: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 和節點 𝑗</a:t>
            </a:r>
            <a:r>
              <a:rPr lang="en-US" altLang="zh-TW" sz="1200" b="0" i="1" kern="1200">
                <a:solidFill>
                  <a:srgbClr val="FF0000"/>
                </a:solidFill>
                <a:effectLst/>
                <a:latin typeface="Microsoft JhengHei UI" panose="020B0604030504040204" pitchFamily="34" charset="-120"/>
                <a:ea typeface="Microsoft JhengHei UI" panose="020B0604030504040204" pitchFamily="34" charset="-120"/>
                <a:cs typeface="+mn-cs"/>
              </a:rPr>
              <a:t>j</a:t>
            </a: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 之間的歐幾里得距離。</a:t>
            </a:r>
            <a:endPar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endParaRPr>
          </a:p>
          <a:p>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在處理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entity_type</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實體類型）這個分類變量時，我們嘗試了兩種方法：嵌入層和獨熱編碼。這兩種方法在性能上沒有顯著差異，所以我們選擇了嵌入層。進一步分析顯示，實體類型的嵌入向量在二維可視化時是等距的，這是預期的，因為智能體、障礙物和目標這些實體類型彼此之間是同等區別的。在未來的工作中，我們可以進一步細化實體類型，比如區分對抗性和合作性的障礙物，靜態和動態的障礙物等。</a:t>
            </a:r>
          </a:p>
          <a:p>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我們採用了與多智能體粒子環境（</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MAPE</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）類似的獎勵函數，其中聯合獎勵函數定義為 𝑅</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𝑠𝑡</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𝐴𝑡</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𝑖𝑟</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𝑖</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𝑡</a:t>
            </a:r>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R</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err="1">
                <a:solidFill>
                  <a:schemeClr val="tx1"/>
                </a:solidFill>
                <a:effectLst/>
                <a:latin typeface="Microsoft JhengHei UI" panose="020B0604030504040204" pitchFamily="34" charset="-120"/>
                <a:ea typeface="Microsoft JhengHei UI" panose="020B0604030504040204" pitchFamily="34" charset="-120"/>
                <a:cs typeface="+mn-cs"/>
              </a:rPr>
              <a:t>st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err="1">
                <a:solidFill>
                  <a:schemeClr val="tx1"/>
                </a:solidFill>
                <a:effectLst/>
                <a:latin typeface="Microsoft JhengHei UI" panose="020B0604030504040204" pitchFamily="34" charset="-120"/>
                <a:ea typeface="Microsoft JhengHei UI" panose="020B0604030504040204" pitchFamily="34" charset="-120"/>
                <a:cs typeface="+mn-cs"/>
              </a:rPr>
              <a:t>i</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r</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​，這鼓勵所有智能體之間的合作。這裡 𝑟</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𝑖</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𝑡</a:t>
            </a:r>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r</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 是每個智能體在時間步 𝑡</a:t>
            </a:r>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 的獎勵，具體取決於場景。</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他們發現，使用嵌入層生成的學習向量在二維圖上彼此之間的距離幾乎是相等的。這是因為他們的模型能夠很好地區分不同類型的實體，比如智能體、障礙物和目標。</a:t>
            </a:r>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28AB79-C561-43EA-B428-B9CD8DF856C1}" type="slidenum">
              <a:rPr kumimoji="0" lang="en-US" altLang="zh-TW" sz="1200" b="0" i="0" u="none" strike="noStrike" kern="1200" cap="none" spc="0" normalizeH="0" baseline="0" noProof="0" smtClean="0">
                <a:ln>
                  <a:noFill/>
                </a:ln>
                <a:solidFill>
                  <a:prstClr val="black"/>
                </a:solidFill>
                <a:effectLst/>
                <a:uLnTx/>
                <a:uFillTx/>
                <a:latin typeface="Microsoft JhengHei UI" panose="020B0604030504040204" pitchFamily="34" charset="-120"/>
                <a:ea typeface="Microsoft JhengHei UI" panose="020B0604030504040204" pitchFamily="34"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TW" altLang="en-US" sz="12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309893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為了推斷每個智能體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周圍的局部鄰域信息，我們使用帶有消息傳遞框架的圖神經網絡（</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GNN)</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信息匯總：每個代理者的本地觀察 結合了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x(</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agg</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鄰居節點的信息聚合成一個固定大小的向量 𝑥</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𝑖</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𝑎𝑔𝑔</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，他們的向量串聯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𝑜</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𝑖</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𝑥</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𝑖</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𝑎𝑔𝑔</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作為輸入</a:t>
            </a:r>
            <a:r>
              <a:rPr lang="zh-TW" altLang="zh-TW">
                <a:solidFill>
                  <a:srgbClr val="333333"/>
                </a:solidFill>
                <a:ea typeface="微軟正黑體"/>
              </a:rPr>
              <a:t>到</a:t>
            </a:r>
            <a:r>
              <a:rPr lang="en-US" altLang="zh-TW">
                <a:solidFill>
                  <a:srgbClr val="333333"/>
                </a:solidFill>
                <a:ea typeface="+mn-lt"/>
              </a:rPr>
              <a:t> Actor </a:t>
            </a:r>
            <a:r>
              <a:rPr lang="zh-TW" altLang="zh-TW">
                <a:solidFill>
                  <a:srgbClr val="333333"/>
                </a:solidFill>
                <a:ea typeface="微軟正黑體"/>
              </a:rPr>
              <a:t>網路中以獲得</a:t>
            </a:r>
            <a:r>
              <a:rPr lang="zh-TW" altLang="zh-TW">
                <a:solidFill>
                  <a:srgbClr val="FF0000"/>
                </a:solidFill>
                <a:ea typeface="微軟正黑體"/>
              </a:rPr>
              <a:t>動作</a:t>
            </a:r>
            <a:r>
              <a:rPr lang="zh-TW" altLang="en-US">
                <a:solidFill>
                  <a:srgbClr val="333333"/>
                </a:solidFill>
                <a:ea typeface="微軟正黑體"/>
              </a:rPr>
              <a:t>。</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圖神經網絡（</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GNN</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a:t>藍色框框</a:t>
            </a:r>
            <a:r>
              <a:rPr lang="en-US" altLang="zh-TW"/>
              <a:t>:</a:t>
            </a:r>
            <a:r>
              <a:rPr lang="zh-TW" altLang="en-US"/>
              <a:t>圖神經從代理鄰域聚合資訊。</a:t>
            </a:r>
            <a:endParaRPr lang="en-US" altLang="zh-TW"/>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28AB79-C561-43EA-B428-B9CD8DF856C1}" type="slidenum">
              <a:rPr kumimoji="0" lang="en-US" altLang="zh-TW" sz="1200" b="0" i="0" u="none" strike="noStrike" kern="1200" cap="none" spc="0" normalizeH="0" baseline="0" noProof="0" smtClean="0">
                <a:ln>
                  <a:noFill/>
                </a:ln>
                <a:solidFill>
                  <a:prstClr val="black"/>
                </a:solidFill>
                <a:effectLst/>
                <a:uLnTx/>
                <a:uFillTx/>
                <a:latin typeface="Microsoft JhengHei UI" panose="020B0604030504040204" pitchFamily="34" charset="-120"/>
                <a:ea typeface="Microsoft JhengHei UI" panose="020B0604030504040204" pitchFamily="34"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TW" altLang="en-US" sz="12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7086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accent2"/>
        </a:solid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副標題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latin typeface="Microsoft JhengHei UI" panose="020B0604030504040204" pitchFamily="34" charset="-120"/>
                <a:ea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noProof="0"/>
              <a:t>按一下以編輯母片子標題樣式</a:t>
            </a:r>
          </a:p>
        </p:txBody>
      </p:sp>
      <p:sp>
        <p:nvSpPr>
          <p:cNvPr id="7" name="日期版面配置區 6"/>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72E8DC12-3EDD-4576-A229-C632BD19E51B}" type="datetime1">
              <a:rPr lang="zh-TW" altLang="en-US" smtClean="0"/>
              <a:t>2024/11/21</a:t>
            </a:fld>
            <a:endParaRPr lang="zh-TW" altLang="en-US"/>
          </a:p>
        </p:txBody>
      </p:sp>
      <p:sp>
        <p:nvSpPr>
          <p:cNvPr id="8" name="頁尾版面配置區 7"/>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9" name="投影片編號預留位置 8"/>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直排文字預留位置 2"/>
          <p:cNvSpPr>
            <a:spLocks noGrp="1"/>
          </p:cNvSpPr>
          <p:nvPr>
            <p:ph type="body" orient="vert" idx="1"/>
          </p:nvPr>
        </p:nvSpPr>
        <p:spPr/>
        <p:txBody>
          <a:bodyPr vert="eaVert"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預留位置 3"/>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BDC933DB-C293-4C93-A177-BA55781463B3}" type="datetime1">
              <a:rPr lang="zh-TW" altLang="en-US" smtClean="0"/>
              <a:t>2024/11/21</a:t>
            </a:fld>
            <a:endParaRPr lang="zh-TW" altLang="en-US"/>
          </a:p>
        </p:txBody>
      </p:sp>
      <p:sp>
        <p:nvSpPr>
          <p:cNvPr id="5" name="頁尾預留位置 4"/>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6" name="投影片編號預留位置 5"/>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273842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653112" y="937260"/>
            <a:ext cx="1298608" cy="4983480"/>
          </a:xfrm>
        </p:spPr>
        <p:txBody>
          <a:bodyPr vert="eaVert"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直排文字預留位置 2"/>
          <p:cNvSpPr>
            <a:spLocks noGrp="1"/>
          </p:cNvSpPr>
          <p:nvPr>
            <p:ph type="body" orient="vert" idx="1"/>
          </p:nvPr>
        </p:nvSpPr>
        <p:spPr>
          <a:xfrm>
            <a:off x="2231136" y="937260"/>
            <a:ext cx="6198489" cy="4983480"/>
          </a:xfrm>
        </p:spPr>
        <p:txBody>
          <a:bodyPr vert="eaVert"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預留位置 3"/>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5C8F9985-BA86-4722-83A6-1A01E4A067EE}" type="datetime1">
              <a:rPr lang="zh-TW" altLang="en-US" smtClean="0"/>
              <a:t>2024/11/21</a:t>
            </a:fld>
            <a:endParaRPr lang="zh-TW" altLang="en-US"/>
          </a:p>
        </p:txBody>
      </p:sp>
      <p:sp>
        <p:nvSpPr>
          <p:cNvPr id="5" name="頁尾預留位置 4"/>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6" name="投影片編號預留位置 5"/>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3422238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3377184" y="451104"/>
            <a:ext cx="54500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952867" y="1536200"/>
            <a:ext cx="10274000" cy="4706000"/>
          </a:xfrm>
          <a:prstGeom prst="rect">
            <a:avLst/>
          </a:prstGeom>
          <a:noFill/>
          <a:ln>
            <a:noFill/>
          </a:ln>
        </p:spPr>
        <p:txBody>
          <a:bodyPr spcFirstLastPara="1" wrap="square" lIns="91425" tIns="91425" rIns="91425" bIns="91425" anchor="ctr" anchorCtr="0">
            <a:noAutofit/>
          </a:bodyPr>
          <a:lstStyle>
            <a:lvl1pPr marL="609585" lvl="0" indent="-406390" rtl="0">
              <a:spcBef>
                <a:spcPts val="0"/>
              </a:spcBef>
              <a:spcAft>
                <a:spcPts val="0"/>
              </a:spcAft>
              <a:buClr>
                <a:srgbClr val="434343"/>
              </a:buClr>
              <a:buSzPts val="1200"/>
              <a:buFont typeface="Barlow Semi Condensed Medium"/>
              <a:buAutoNum type="arabicPeriod"/>
              <a:defRPr sz="1600">
                <a:solidFill>
                  <a:schemeClr val="dk2"/>
                </a:solidFill>
                <a:latin typeface="Barlow Semi Condensed"/>
                <a:ea typeface="Barlow Semi Condensed"/>
                <a:cs typeface="Barlow Semi Condensed"/>
                <a:sym typeface="Barlow Semi Condensed"/>
              </a:defRPr>
            </a:lvl1pPr>
            <a:lvl2pPr marL="1219170" lvl="1"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828754" lvl="2"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2438339" lvl="3" indent="-40639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3047924" lvl="4"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3657509" lvl="5"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4267093" lvl="6" indent="-40639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4876678" lvl="7"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5486263" lvl="8"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404000" y="4479167"/>
            <a:ext cx="202400" cy="12764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5776733"/>
            <a:ext cx="595600" cy="8852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400985" y="5557067"/>
            <a:ext cx="389367" cy="390100"/>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49" name="Google Shape;1149;p23"/>
          <p:cNvGrpSpPr/>
          <p:nvPr/>
        </p:nvGrpSpPr>
        <p:grpSpPr>
          <a:xfrm>
            <a:off x="198386" y="4299067"/>
            <a:ext cx="390815" cy="391184"/>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156" name="Google Shape;1156;p23"/>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10752367" y="702567"/>
            <a:ext cx="775733" cy="776467"/>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65" name="Google Shape;1165;p23"/>
          <p:cNvGrpSpPr/>
          <p:nvPr/>
        </p:nvGrpSpPr>
        <p:grpSpPr>
          <a:xfrm>
            <a:off x="9378501" y="227834"/>
            <a:ext cx="389367" cy="390100"/>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0" name="Google Shape;1170;p23"/>
          <p:cNvGrpSpPr/>
          <p:nvPr/>
        </p:nvGrpSpPr>
        <p:grpSpPr>
          <a:xfrm>
            <a:off x="11677267" y="306200"/>
            <a:ext cx="233333" cy="233333"/>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5" name="Google Shape;1175;p23"/>
          <p:cNvGrpSpPr/>
          <p:nvPr/>
        </p:nvGrpSpPr>
        <p:grpSpPr>
          <a:xfrm>
            <a:off x="11320067" y="227833"/>
            <a:ext cx="233351" cy="36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9" name="Google Shape;1179;p23"/>
          <p:cNvGrpSpPr/>
          <p:nvPr/>
        </p:nvGrpSpPr>
        <p:grpSpPr>
          <a:xfrm>
            <a:off x="10555134" y="1499467"/>
            <a:ext cx="233351" cy="36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756946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our columns of text">
  <p:cSld name="Four columns of text">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2091700" y="589800"/>
            <a:ext cx="8008400" cy="79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2279904" y="2060448"/>
            <a:ext cx="25936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2279904" y="2584704"/>
            <a:ext cx="25936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7290816" y="2060448"/>
            <a:ext cx="25968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7290816" y="2584704"/>
            <a:ext cx="25968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3767328" y="4267200"/>
            <a:ext cx="25936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3767328" y="4791456"/>
            <a:ext cx="25936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8619744" y="4267200"/>
            <a:ext cx="26580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8619744" y="4791456"/>
            <a:ext cx="26580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10812000" y="668367"/>
            <a:ext cx="983600" cy="9836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776633" y="376251"/>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365584"/>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565001" y="167151"/>
            <a:ext cx="389367" cy="390100"/>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83" name="Google Shape;683;p15"/>
          <p:cNvGrpSpPr/>
          <p:nvPr/>
        </p:nvGrpSpPr>
        <p:grpSpPr>
          <a:xfrm>
            <a:off x="2184986" y="744217"/>
            <a:ext cx="390815" cy="391184"/>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0" name="Google Shape;690;p15"/>
          <p:cNvGrpSpPr/>
          <p:nvPr/>
        </p:nvGrpSpPr>
        <p:grpSpPr>
          <a:xfrm>
            <a:off x="2122334" y="483467"/>
            <a:ext cx="233351" cy="36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694" name="Google Shape;694;p15"/>
          <p:cNvCxnSpPr/>
          <p:nvPr/>
        </p:nvCxnSpPr>
        <p:spPr>
          <a:xfrm flipH="1">
            <a:off x="10868433" y="9167"/>
            <a:ext cx="1336800" cy="6592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10431834" y="269833"/>
            <a:ext cx="775733" cy="776467"/>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2" name="Google Shape;702;p15"/>
          <p:cNvGrpSpPr/>
          <p:nvPr/>
        </p:nvGrpSpPr>
        <p:grpSpPr>
          <a:xfrm flipH="1">
            <a:off x="11598201" y="1489985"/>
            <a:ext cx="389367" cy="390100"/>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7" name="Google Shape;707;p15"/>
          <p:cNvGrpSpPr/>
          <p:nvPr/>
        </p:nvGrpSpPr>
        <p:grpSpPr>
          <a:xfrm>
            <a:off x="11571134" y="2109067"/>
            <a:ext cx="233351" cy="36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004048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889504" y="4072128"/>
            <a:ext cx="6412800" cy="1512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5979326" y="5910667"/>
            <a:ext cx="233351" cy="36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5" name="Google Shape;115;p4"/>
          <p:cNvSpPr txBox="1">
            <a:spLocks noGrp="1"/>
          </p:cNvSpPr>
          <p:nvPr>
            <p:ph type="title"/>
          </p:nvPr>
        </p:nvSpPr>
        <p:spPr>
          <a:xfrm>
            <a:off x="2889504" y="3304032"/>
            <a:ext cx="64128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577134" y="0"/>
            <a:ext cx="11037733" cy="68876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580013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2410228" y="451100"/>
            <a:ext cx="7371600" cy="816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7" name="Google Shape;177;p5"/>
          <p:cNvSpPr txBox="1">
            <a:spLocks noGrp="1"/>
          </p:cNvSpPr>
          <p:nvPr>
            <p:ph type="subTitle" idx="1"/>
          </p:nvPr>
        </p:nvSpPr>
        <p:spPr>
          <a:xfrm>
            <a:off x="6608064" y="3377184"/>
            <a:ext cx="2779600" cy="1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178" name="Google Shape;178;p5"/>
          <p:cNvSpPr txBox="1">
            <a:spLocks noGrp="1"/>
          </p:cNvSpPr>
          <p:nvPr>
            <p:ph type="subTitle" idx="2"/>
          </p:nvPr>
        </p:nvSpPr>
        <p:spPr>
          <a:xfrm>
            <a:off x="2791968" y="3377184"/>
            <a:ext cx="2779600" cy="1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179" name="Google Shape;179;p5"/>
          <p:cNvSpPr txBox="1">
            <a:spLocks noGrp="1"/>
          </p:cNvSpPr>
          <p:nvPr>
            <p:ph type="subTitle" idx="3"/>
          </p:nvPr>
        </p:nvSpPr>
        <p:spPr>
          <a:xfrm>
            <a:off x="6608064" y="2962656"/>
            <a:ext cx="2779600" cy="378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defRPr>
            </a:lvl2pPr>
            <a:lvl3pPr lvl="2" algn="ctr" rtl="0">
              <a:spcBef>
                <a:spcPts val="0"/>
              </a:spcBef>
              <a:spcAft>
                <a:spcPts val="0"/>
              </a:spcAft>
              <a:buNone/>
              <a:defRPr sz="2133">
                <a:solidFill>
                  <a:schemeClr val="accent1"/>
                </a:solidFill>
              </a:defRPr>
            </a:lvl3pPr>
            <a:lvl4pPr lvl="3" algn="ctr" rtl="0">
              <a:spcBef>
                <a:spcPts val="0"/>
              </a:spcBef>
              <a:spcAft>
                <a:spcPts val="0"/>
              </a:spcAft>
              <a:buNone/>
              <a:defRPr sz="2133">
                <a:solidFill>
                  <a:schemeClr val="accent1"/>
                </a:solidFill>
              </a:defRPr>
            </a:lvl4pPr>
            <a:lvl5pPr lvl="4" algn="ctr" rtl="0">
              <a:spcBef>
                <a:spcPts val="0"/>
              </a:spcBef>
              <a:spcAft>
                <a:spcPts val="0"/>
              </a:spcAft>
              <a:buNone/>
              <a:defRPr sz="2133">
                <a:solidFill>
                  <a:schemeClr val="accent1"/>
                </a:solidFill>
              </a:defRPr>
            </a:lvl5pPr>
            <a:lvl6pPr lvl="5" algn="ctr" rtl="0">
              <a:spcBef>
                <a:spcPts val="0"/>
              </a:spcBef>
              <a:spcAft>
                <a:spcPts val="0"/>
              </a:spcAft>
              <a:buNone/>
              <a:defRPr sz="2133">
                <a:solidFill>
                  <a:schemeClr val="accent1"/>
                </a:solidFill>
              </a:defRPr>
            </a:lvl6pPr>
            <a:lvl7pPr lvl="6" algn="ctr" rtl="0">
              <a:spcBef>
                <a:spcPts val="0"/>
              </a:spcBef>
              <a:spcAft>
                <a:spcPts val="0"/>
              </a:spcAft>
              <a:buNone/>
              <a:defRPr sz="2133">
                <a:solidFill>
                  <a:schemeClr val="accent1"/>
                </a:solidFill>
              </a:defRPr>
            </a:lvl7pPr>
            <a:lvl8pPr lvl="7" algn="ctr" rtl="0">
              <a:spcBef>
                <a:spcPts val="0"/>
              </a:spcBef>
              <a:spcAft>
                <a:spcPts val="0"/>
              </a:spcAft>
              <a:buNone/>
              <a:defRPr sz="2133">
                <a:solidFill>
                  <a:schemeClr val="accent1"/>
                </a:solidFill>
              </a:defRPr>
            </a:lvl8pPr>
            <a:lvl9pPr lvl="8" algn="ctr" rtl="0">
              <a:spcBef>
                <a:spcPts val="0"/>
              </a:spcBef>
              <a:spcAft>
                <a:spcPts val="0"/>
              </a:spcAft>
              <a:buNone/>
              <a:defRPr sz="2133">
                <a:solidFill>
                  <a:schemeClr val="accent1"/>
                </a:solidFill>
              </a:defRPr>
            </a:lvl9pPr>
          </a:lstStyle>
          <a:p>
            <a:endParaRPr/>
          </a:p>
        </p:txBody>
      </p:sp>
      <p:sp>
        <p:nvSpPr>
          <p:cNvPr id="180" name="Google Shape;180;p5"/>
          <p:cNvSpPr txBox="1">
            <a:spLocks noGrp="1"/>
          </p:cNvSpPr>
          <p:nvPr>
            <p:ph type="subTitle" idx="4"/>
          </p:nvPr>
        </p:nvSpPr>
        <p:spPr>
          <a:xfrm>
            <a:off x="2791968" y="2938272"/>
            <a:ext cx="2779600" cy="4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defRPr>
            </a:lvl2pPr>
            <a:lvl3pPr lvl="2" algn="ctr" rtl="0">
              <a:spcBef>
                <a:spcPts val="0"/>
              </a:spcBef>
              <a:spcAft>
                <a:spcPts val="0"/>
              </a:spcAft>
              <a:buNone/>
              <a:defRPr sz="2133">
                <a:solidFill>
                  <a:schemeClr val="accent1"/>
                </a:solidFill>
              </a:defRPr>
            </a:lvl3pPr>
            <a:lvl4pPr lvl="3" algn="ctr" rtl="0">
              <a:spcBef>
                <a:spcPts val="0"/>
              </a:spcBef>
              <a:spcAft>
                <a:spcPts val="0"/>
              </a:spcAft>
              <a:buNone/>
              <a:defRPr sz="2133">
                <a:solidFill>
                  <a:schemeClr val="accent1"/>
                </a:solidFill>
              </a:defRPr>
            </a:lvl4pPr>
            <a:lvl5pPr lvl="4" algn="ctr" rtl="0">
              <a:spcBef>
                <a:spcPts val="0"/>
              </a:spcBef>
              <a:spcAft>
                <a:spcPts val="0"/>
              </a:spcAft>
              <a:buNone/>
              <a:defRPr sz="2133">
                <a:solidFill>
                  <a:schemeClr val="accent1"/>
                </a:solidFill>
              </a:defRPr>
            </a:lvl5pPr>
            <a:lvl6pPr lvl="5" algn="ctr" rtl="0">
              <a:spcBef>
                <a:spcPts val="0"/>
              </a:spcBef>
              <a:spcAft>
                <a:spcPts val="0"/>
              </a:spcAft>
              <a:buNone/>
              <a:defRPr sz="2133">
                <a:solidFill>
                  <a:schemeClr val="accent1"/>
                </a:solidFill>
              </a:defRPr>
            </a:lvl6pPr>
            <a:lvl7pPr lvl="6" algn="ctr" rtl="0">
              <a:spcBef>
                <a:spcPts val="0"/>
              </a:spcBef>
              <a:spcAft>
                <a:spcPts val="0"/>
              </a:spcAft>
              <a:buNone/>
              <a:defRPr sz="2133">
                <a:solidFill>
                  <a:schemeClr val="accent1"/>
                </a:solidFill>
              </a:defRPr>
            </a:lvl7pPr>
            <a:lvl8pPr lvl="7" algn="ctr" rtl="0">
              <a:spcBef>
                <a:spcPts val="0"/>
              </a:spcBef>
              <a:spcAft>
                <a:spcPts val="0"/>
              </a:spcAft>
              <a:buNone/>
              <a:defRPr sz="2133">
                <a:solidFill>
                  <a:schemeClr val="accent1"/>
                </a:solidFill>
              </a:defRPr>
            </a:lvl8pPr>
            <a:lvl9pPr lvl="8" algn="ctr" rtl="0">
              <a:spcBef>
                <a:spcPts val="0"/>
              </a:spcBef>
              <a:spcAft>
                <a:spcPts val="0"/>
              </a:spcAft>
              <a:buNone/>
              <a:defRPr sz="2133">
                <a:solidFill>
                  <a:schemeClr val="accent1"/>
                </a:solidFill>
              </a:defRPr>
            </a:lvl9pPr>
          </a:lstStyle>
          <a:p>
            <a:endParaRPr/>
          </a:p>
        </p:txBody>
      </p:sp>
      <p:sp>
        <p:nvSpPr>
          <p:cNvPr id="181" name="Google Shape;181;p5"/>
          <p:cNvSpPr txBox="1">
            <a:spLocks noGrp="1"/>
          </p:cNvSpPr>
          <p:nvPr>
            <p:ph type="title" idx="5" hasCustomPrompt="1"/>
          </p:nvPr>
        </p:nvSpPr>
        <p:spPr>
          <a:xfrm>
            <a:off x="3706368" y="2170176"/>
            <a:ext cx="963200" cy="6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82" name="Google Shape;182;p5"/>
          <p:cNvSpPr txBox="1">
            <a:spLocks noGrp="1"/>
          </p:cNvSpPr>
          <p:nvPr>
            <p:ph type="title" idx="6" hasCustomPrompt="1"/>
          </p:nvPr>
        </p:nvSpPr>
        <p:spPr>
          <a:xfrm>
            <a:off x="7522464" y="2170176"/>
            <a:ext cx="963200" cy="6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grpSp>
        <p:nvGrpSpPr>
          <p:cNvPr id="183" name="Google Shape;183;p5"/>
          <p:cNvGrpSpPr/>
          <p:nvPr/>
        </p:nvGrpSpPr>
        <p:grpSpPr>
          <a:xfrm>
            <a:off x="577134" y="0"/>
            <a:ext cx="11037733" cy="68876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63229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內容預留位置 2"/>
          <p:cNvSpPr>
            <a:spLocks noGrp="1"/>
          </p:cNvSpPr>
          <p:nvPr>
            <p:ph idx="1"/>
          </p:nvPr>
        </p:nvSpPr>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7" name="日期版面配置區 6"/>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83100D95-86B0-42BA-89EC-EADD404ADE6C}" type="datetime1">
              <a:rPr lang="zh-TW" altLang="en-US" smtClean="0"/>
              <a:t>2024/11/21</a:t>
            </a:fld>
            <a:endParaRPr lang="zh-TW" altLang="en-US"/>
          </a:p>
        </p:txBody>
      </p:sp>
      <p:sp>
        <p:nvSpPr>
          <p:cNvPr id="8" name="頁尾版面配置區 7"/>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9" name="投影片編號預留位置 8"/>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11822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accent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文字預留位置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latin typeface="Microsoft JhengHei UI" panose="020B0604030504040204" pitchFamily="34" charset="-120"/>
                <a:ea typeface="Microsoft JhengHei UI" panose="020B0604030504040204" pitchFamily="34" charset="-12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TW" altLang="en-US" noProof="0"/>
              <a:t>按一下以編輯母片文字樣式</a:t>
            </a:r>
          </a:p>
        </p:txBody>
      </p:sp>
      <p:sp>
        <p:nvSpPr>
          <p:cNvPr id="7" name="日期版面配置區 6"/>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E93783A1-1DB2-4BCC-B8B4-0EC372787024}" type="datetime1">
              <a:rPr lang="zh-TW" altLang="en-US" smtClean="0"/>
              <a:t>2024/11/21</a:t>
            </a:fld>
            <a:endParaRPr lang="zh-TW" altLang="en-US"/>
          </a:p>
        </p:txBody>
      </p:sp>
      <p:sp>
        <p:nvSpPr>
          <p:cNvPr id="8" name="頁尾版面配置區 7"/>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9" name="投影片編號預留位置 8"/>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內容預留位置 2"/>
          <p:cNvSpPr>
            <a:spLocks noGrp="1"/>
          </p:cNvSpPr>
          <p:nvPr>
            <p:ph sz="half" idx="1"/>
          </p:nvPr>
        </p:nvSpPr>
        <p:spPr>
          <a:xfrm>
            <a:off x="1581912" y="2638044"/>
            <a:ext cx="4271771" cy="3101982"/>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內容預留位置 3"/>
          <p:cNvSpPr>
            <a:spLocks noGrp="1"/>
          </p:cNvSpPr>
          <p:nvPr>
            <p:ph sz="half" idx="2"/>
          </p:nvPr>
        </p:nvSpPr>
        <p:spPr>
          <a:xfrm>
            <a:off x="6338315" y="2638044"/>
            <a:ext cx="4270247" cy="3101982"/>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8" name="日期版面配置區 7"/>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58B4DAC8-F54B-4EA7-9D62-809ED5A1498B}" type="datetime1">
              <a:rPr lang="zh-TW" altLang="en-US" smtClean="0"/>
              <a:t>2024/11/21</a:t>
            </a:fld>
            <a:endParaRPr lang="zh-TW" altLang="en-US"/>
          </a:p>
        </p:txBody>
      </p:sp>
      <p:sp>
        <p:nvSpPr>
          <p:cNvPr id="9" name="頁尾版面配置區 8"/>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10" name="投影片編號預留位置 9"/>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236658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文字預留位置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latin typeface="Microsoft JhengHei UI" panose="020B0604030504040204" pitchFamily="34" charset="-120"/>
                <a:ea typeface="Microsoft JhengHei UI" panose="020B0604030504040204" pitchFamily="34" charset="-120"/>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4" name="內容預留位置 3"/>
          <p:cNvSpPr>
            <a:spLocks noGrp="1"/>
          </p:cNvSpPr>
          <p:nvPr>
            <p:ph sz="half" idx="2"/>
          </p:nvPr>
        </p:nvSpPr>
        <p:spPr>
          <a:xfrm>
            <a:off x="1583436" y="3143250"/>
            <a:ext cx="4270248" cy="2596776"/>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6" name="內容預留位置 5"/>
          <p:cNvSpPr>
            <a:spLocks noGrp="1"/>
          </p:cNvSpPr>
          <p:nvPr>
            <p:ph sz="quarter" idx="4"/>
          </p:nvPr>
        </p:nvSpPr>
        <p:spPr>
          <a:xfrm>
            <a:off x="6338316" y="3143250"/>
            <a:ext cx="4253484" cy="2596776"/>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11" name="文字預留位置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latin typeface="Microsoft JhengHei UI" panose="020B0604030504040204" pitchFamily="34" charset="-120"/>
                <a:ea typeface="Microsoft JhengHei UI" panose="020B0604030504040204" pitchFamily="34" charset="-120"/>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7" name="日期版面配置區 6"/>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2F062B39-EA08-46F8-AB40-96A902D0D1C3}" type="datetime1">
              <a:rPr lang="zh-TW" altLang="en-US" smtClean="0"/>
              <a:t>2024/11/21</a:t>
            </a:fld>
            <a:endParaRPr lang="zh-TW" altLang="en-US"/>
          </a:p>
        </p:txBody>
      </p:sp>
      <p:sp>
        <p:nvSpPr>
          <p:cNvPr id="8" name="頁尾版面配置區 7"/>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9" name="投影片編號預留位置 8"/>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
        <p:nvSpPr>
          <p:cNvPr id="10" name="標題 9"/>
          <p:cNvSpPr>
            <a:spLocks noGrp="1"/>
          </p:cNvSpPr>
          <p:nvPr>
            <p:ph type="title"/>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Tree>
    <p:extLst>
      <p:ext uri="{BB962C8B-B14F-4D97-AF65-F5344CB8AC3E}">
        <p14:creationId xmlns:p14="http://schemas.microsoft.com/office/powerpoint/2010/main" val="558899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預留位置 2"/>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3AC82BF-C068-416C-95F7-E8C1215BD5E1}" type="datetime1">
              <a:rPr lang="zh-TW" altLang="en-US" smtClean="0"/>
              <a:t>2024/11/21</a:t>
            </a:fld>
            <a:endParaRPr lang="zh-TW" altLang="en-US"/>
          </a:p>
        </p:txBody>
      </p:sp>
      <p:sp>
        <p:nvSpPr>
          <p:cNvPr id="4" name="頁尾預留位置 3"/>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5" name="投影片編號預留位置 4"/>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700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預留位置 1"/>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1D37B2F8-9E55-4FAF-AC10-7D00EA74E34B}" type="datetime1">
              <a:rPr lang="zh-TW" altLang="en-US" smtClean="0"/>
              <a:t>2024/11/21</a:t>
            </a:fld>
            <a:endParaRPr lang="zh-TW" altLang="en-US"/>
          </a:p>
        </p:txBody>
      </p:sp>
      <p:sp>
        <p:nvSpPr>
          <p:cNvPr id="3" name="頁尾預留位置 2"/>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4" name="投影片編號預留位置 3"/>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235998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6" name="矩形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內容預留位置 2"/>
          <p:cNvSpPr>
            <a:spLocks noGrp="1"/>
          </p:cNvSpPr>
          <p:nvPr>
            <p:ph idx="1"/>
          </p:nvPr>
        </p:nvSpPr>
        <p:spPr>
          <a:xfrm>
            <a:off x="6736080" y="804672"/>
            <a:ext cx="4815840" cy="5248656"/>
          </a:xfrm>
        </p:spPr>
        <p:txBody>
          <a:bodyPr rtlCol="0">
            <a:normAutofit/>
          </a:bodyPr>
          <a:lstStyle>
            <a:lvl1pPr>
              <a:defRPr sz="1900">
                <a:solidFill>
                  <a:schemeClr val="tx1"/>
                </a:solidFill>
                <a:latin typeface="Microsoft JhengHei UI" panose="020B0604030504040204" pitchFamily="34" charset="-120"/>
                <a:ea typeface="Microsoft JhengHei UI" panose="020B0604030504040204" pitchFamily="34" charset="-120"/>
              </a:defRPr>
            </a:lvl1pPr>
            <a:lvl2pPr>
              <a:defRPr sz="1600">
                <a:solidFill>
                  <a:schemeClr val="tx1"/>
                </a:solidFill>
                <a:latin typeface="Microsoft JhengHei UI" panose="020B0604030504040204" pitchFamily="34" charset="-120"/>
                <a:ea typeface="Microsoft JhengHei UI" panose="020B0604030504040204" pitchFamily="34" charset="-120"/>
              </a:defRPr>
            </a:lvl2pPr>
            <a:lvl3pPr>
              <a:defRPr sz="1600">
                <a:solidFill>
                  <a:schemeClr val="tx1"/>
                </a:solidFill>
                <a:latin typeface="Microsoft JhengHei UI" panose="020B0604030504040204" pitchFamily="34" charset="-120"/>
                <a:ea typeface="Microsoft JhengHei UI" panose="020B0604030504040204" pitchFamily="34" charset="-120"/>
              </a:defRPr>
            </a:lvl3pPr>
            <a:lvl4pPr>
              <a:defRPr sz="1600">
                <a:solidFill>
                  <a:schemeClr val="tx1"/>
                </a:solidFill>
                <a:latin typeface="Microsoft JhengHei UI" panose="020B0604030504040204" pitchFamily="34" charset="-120"/>
                <a:ea typeface="Microsoft JhengHei UI" panose="020B0604030504040204" pitchFamily="34" charset="-120"/>
              </a:defRPr>
            </a:lvl4pPr>
            <a:lvl5pPr>
              <a:defRPr sz="1600">
                <a:solidFill>
                  <a:schemeClr val="tx1"/>
                </a:solidFill>
                <a:latin typeface="Microsoft JhengHei UI" panose="020B0604030504040204" pitchFamily="34" charset="-120"/>
                <a:ea typeface="Microsoft JhengHei UI" panose="020B0604030504040204" pitchFamily="34" charset="-120"/>
              </a:defRPr>
            </a:lvl5pPr>
            <a:lvl6pPr>
              <a:defRPr sz="1600"/>
            </a:lvl6pPr>
            <a:lvl7pPr>
              <a:defRPr sz="1600"/>
            </a:lvl7pPr>
            <a:lvl8pPr>
              <a:defRPr sz="1600"/>
            </a:lvl8pPr>
            <a:lvl9pPr>
              <a:defRPr sz="1600"/>
            </a:lvl9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文字預留位置 3"/>
          <p:cNvSpPr>
            <a:spLocks noGrp="1"/>
          </p:cNvSpPr>
          <p:nvPr>
            <p:ph type="body" sz="half" idx="2"/>
          </p:nvPr>
        </p:nvSpPr>
        <p:spPr>
          <a:xfrm>
            <a:off x="1115568" y="3549918"/>
            <a:ext cx="3794760" cy="2194036"/>
          </a:xfrm>
        </p:spPr>
        <p:txBody>
          <a:bodyPr rtlCol="0" anchor="t" anchorCtr="1">
            <a:normAutofit/>
          </a:bodyPr>
          <a:lstStyle>
            <a:lvl1pPr marL="0" indent="0" algn="ctr">
              <a:buNone/>
              <a:defRPr sz="1500">
                <a:solidFill>
                  <a:srgbClr val="FFFFFF"/>
                </a:solidFill>
                <a:latin typeface="Microsoft JhengHei UI" panose="020B0604030504040204" pitchFamily="34" charset="-120"/>
                <a:ea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9" name="日期版面配置區 8"/>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152445A0-C2A9-4E62-8F25-B271C701A76A}" type="datetime1">
              <a:rPr lang="zh-TW" altLang="en-US" smtClean="0"/>
              <a:t>2024/11/21</a:t>
            </a:fld>
            <a:endParaRPr lang="zh-TW" altLang="en-US"/>
          </a:p>
        </p:txBody>
      </p:sp>
      <p:sp>
        <p:nvSpPr>
          <p:cNvPr id="10" name="頁尾版面配置區 9"/>
          <p:cNvSpPr>
            <a:spLocks noGrp="1"/>
          </p:cNvSpPr>
          <p:nvPr>
            <p:ph type="ftr" sz="quarter" idx="11"/>
          </p:nvPr>
        </p:nvSpPr>
        <p:spPr>
          <a:xfrm>
            <a:off x="804672" y="6236208"/>
            <a:ext cx="5124797" cy="320040"/>
          </a:xfrm>
        </p:spPr>
        <p:txBody>
          <a:bodyPr rtlCol="0"/>
          <a:lstStyle>
            <a:lvl1pPr>
              <a:defRPr>
                <a:solidFill>
                  <a:srgbClr val="FFFFFF">
                    <a:alpha val="70000"/>
                  </a:srgbClr>
                </a:solidFill>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11" name="投影片編號版面配置區 10"/>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120535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18" name="矩形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圖片預留位置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latin typeface="Microsoft JhengHei UI" panose="020B0604030504040204" pitchFamily="34" charset="-120"/>
                <a:ea typeface="Microsoft JhengHei UI"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noProof="0"/>
              <a:t>按一下圖示以新增圖片</a:t>
            </a:r>
          </a:p>
        </p:txBody>
      </p:sp>
      <p:sp>
        <p:nvSpPr>
          <p:cNvPr id="4" name="文字預留位置 3"/>
          <p:cNvSpPr>
            <a:spLocks noGrp="1"/>
          </p:cNvSpPr>
          <p:nvPr>
            <p:ph type="body" sz="half" idx="2"/>
          </p:nvPr>
        </p:nvSpPr>
        <p:spPr>
          <a:xfrm>
            <a:off x="1115568" y="3549918"/>
            <a:ext cx="3794760" cy="2194037"/>
          </a:xfrm>
        </p:spPr>
        <p:txBody>
          <a:bodyPr rtlCol="0" anchor="t" anchorCtr="1">
            <a:normAutofit/>
          </a:bodyPr>
          <a:lstStyle>
            <a:lvl1pPr marL="0" indent="0" algn="ctr">
              <a:buNone/>
              <a:defRPr sz="1500">
                <a:solidFill>
                  <a:srgbClr val="FFFFFF"/>
                </a:solidFill>
                <a:latin typeface="Microsoft JhengHei UI" panose="020B0604030504040204" pitchFamily="34" charset="-120"/>
                <a:ea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8" name="日期版面配置區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latin typeface="Microsoft JhengHei UI" panose="020B0604030504040204" pitchFamily="34" charset="-120"/>
                <a:ea typeface="Microsoft JhengHei UI" panose="020B0604030504040204" pitchFamily="34" charset="-120"/>
              </a:defRPr>
            </a:lvl1pPr>
          </a:lstStyle>
          <a:p>
            <a:fld id="{D5E3E318-1202-46BE-889E-DC2C9EE8B7C4}" type="datetime1">
              <a:rPr lang="zh-TW" altLang="en-US" smtClean="0"/>
              <a:t>2024/11/21</a:t>
            </a:fld>
            <a:endParaRPr lang="zh-TW" altLang="en-US"/>
          </a:p>
        </p:txBody>
      </p:sp>
      <p:sp>
        <p:nvSpPr>
          <p:cNvPr id="9" name="頁尾預留位置 8"/>
          <p:cNvSpPr>
            <a:spLocks noGrp="1"/>
          </p:cNvSpPr>
          <p:nvPr>
            <p:ph type="ftr" sz="quarter" idx="11"/>
          </p:nvPr>
        </p:nvSpPr>
        <p:spPr>
          <a:xfrm>
            <a:off x="804672" y="6236208"/>
            <a:ext cx="5124797" cy="320040"/>
          </a:xfrm>
        </p:spPr>
        <p:txBody>
          <a:bodyPr rtlCol="0"/>
          <a:lstStyle>
            <a:lvl1pPr>
              <a:defRPr>
                <a:solidFill>
                  <a:srgbClr val="FFFFFF">
                    <a:alpha val="70000"/>
                  </a:srgbClr>
                </a:solidFill>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10" name="投影片編號版面配置區 9"/>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194778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預留位置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zh-TW" altLang="en-US" noProof="0"/>
              <a:t>按一下以編輯母片標題樣式</a:t>
            </a:r>
          </a:p>
        </p:txBody>
      </p:sp>
      <p:sp>
        <p:nvSpPr>
          <p:cNvPr id="3" name="文字預留位置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預留位置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latin typeface="Microsoft JhengHei UI" panose="020B0604030504040204" pitchFamily="34" charset="-120"/>
                <a:ea typeface="Microsoft JhengHei UI" panose="020B0604030504040204" pitchFamily="34" charset="-120"/>
              </a:defRPr>
            </a:lvl1pPr>
          </a:lstStyle>
          <a:p>
            <a:fld id="{049A67FE-C077-437B-A0CD-829DD14808B9}" type="datetime1">
              <a:rPr lang="zh-TW" altLang="en-US" smtClean="0"/>
              <a:t>2024/11/21</a:t>
            </a:fld>
            <a:endParaRPr lang="zh-TW" altLang="en-US"/>
          </a:p>
        </p:txBody>
      </p:sp>
      <p:sp>
        <p:nvSpPr>
          <p:cNvPr id="5" name="頁尾預留位置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6" name="投影片編號預留位置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icrosoft JhengHei UI" panose="020B0604030504040204" pitchFamily="34" charset="-120"/>
          <a:ea typeface="Microsoft JhengHei UI" panose="020B0604030504040204" pitchFamily="34" charset="-120"/>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31B69966.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microsoft.com/office/2018/10/relationships/comments" Target="../comments/modernComment_166_A2CC20D2.xm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microsoft.com/office/2018/10/relationships/comments" Target="../comments/modernComment_16D_1A73B0E5.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56_B56B7ABF.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18/10/relationships/comments" Target="../comments/modernComment_170_B9E45661.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microsoft.com/office/2018/10/relationships/comments" Target="../comments/modernComment_173_B02DDD8E.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microsoft.com/office/2018/10/relationships/comments" Target="../comments/modernComment_121_61E832E7.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07_DB31554F.xm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microsoft.com/office/2018/10/relationships/comments" Target="../comments/modernComment_1A2_B186C2EC.xm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5.png"/><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5.png"/><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18/10/relationships/comments" Target="../comments/modernComment_10A_ED44F9D0.xm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76_E3F324B5.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a:ln>
                <a:noFill/>
              </a:ln>
              <a:solidFill>
                <a:srgbClr val="FFFFFF"/>
              </a:solidFill>
              <a:effectLst/>
              <a:uLnTx/>
              <a:uFillTx/>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050E78D6-F072-48E7-8270-20EFBDD26F36}"/>
              </a:ext>
            </a:extLst>
          </p:cNvPr>
          <p:cNvSpPr>
            <a:spLocks noGrp="1"/>
          </p:cNvSpPr>
          <p:nvPr>
            <p:ph type="ctrTitle"/>
          </p:nvPr>
        </p:nvSpPr>
        <p:spPr>
          <a:xfrm>
            <a:off x="804672" y="694530"/>
            <a:ext cx="4973836" cy="1688009"/>
          </a:xfrm>
          <a:noFill/>
          <a:ln>
            <a:solidFill>
              <a:schemeClr val="tx1"/>
            </a:solidFill>
          </a:ln>
          <a:effectLst>
            <a:glow rad="152400">
              <a:schemeClr val="tx1">
                <a:alpha val="13000"/>
              </a:schemeClr>
            </a:glow>
          </a:effectLst>
        </p:spPr>
        <p:txBody>
          <a:bodyPr rtlCol="0">
            <a:noAutofit/>
          </a:bodyPr>
          <a:lstStyle/>
          <a:p>
            <a:pPr algn="just"/>
            <a:r>
              <a:rPr lang="en-US" sz="3600" err="1">
                <a:solidFill>
                  <a:schemeClr val="tx1"/>
                </a:solidFill>
                <a:latin typeface="Microsoft JhengHei UI"/>
                <a:ea typeface="Microsoft JhengHei UI"/>
              </a:rPr>
              <a:t>應用多代理者深度學習演算法於路徑規劃之設計</a:t>
            </a:r>
            <a:endParaRPr lang="zh-TW" sz="3600">
              <a:solidFill>
                <a:schemeClr val="tx1"/>
              </a:solidFill>
            </a:endParaRPr>
          </a:p>
        </p:txBody>
      </p:sp>
      <p:sp>
        <p:nvSpPr>
          <p:cNvPr id="3" name="副標題 2">
            <a:extLst>
              <a:ext uri="{FF2B5EF4-FFF2-40B4-BE49-F238E27FC236}">
                <a16:creationId xmlns:a16="http://schemas.microsoft.com/office/drawing/2014/main" id="{3FC7BD98-5486-489C-BAA0-A69CEFF691B3}"/>
              </a:ext>
            </a:extLst>
          </p:cNvPr>
          <p:cNvSpPr>
            <a:spLocks noGrp="1"/>
          </p:cNvSpPr>
          <p:nvPr>
            <p:ph type="subTitle" idx="1"/>
          </p:nvPr>
        </p:nvSpPr>
        <p:spPr>
          <a:xfrm>
            <a:off x="1175511" y="2595823"/>
            <a:ext cx="1698752" cy="3355367"/>
          </a:xfrm>
        </p:spPr>
        <p:txBody>
          <a:bodyPr vert="horz" lIns="91440" tIns="45720" rIns="91440" bIns="45720" rtlCol="0" anchor="t">
            <a:normAutofit/>
          </a:bodyPr>
          <a:lstStyle/>
          <a:p>
            <a:pPr algn="r" rtl="0"/>
            <a:r>
              <a:rPr lang="zh-TW" altLang="en-US" sz="1800">
                <a:solidFill>
                  <a:schemeClr val="tx1"/>
                </a:solidFill>
                <a:latin typeface="MingLiU_HKSCS-ExtB"/>
                <a:ea typeface="MingLiU_HKSCS-ExtB"/>
              </a:rPr>
              <a:t>指導教授</a:t>
            </a:r>
            <a:r>
              <a:rPr lang="en-US" altLang="zh-TW" sz="1800">
                <a:solidFill>
                  <a:schemeClr val="tx1"/>
                </a:solidFill>
                <a:latin typeface="MingLiU_HKSCS-ExtB"/>
                <a:ea typeface="Microsoft JhengHei UI"/>
              </a:rPr>
              <a:t>:</a:t>
            </a:r>
          </a:p>
          <a:p>
            <a:pPr algn="r" rtl="0"/>
            <a:r>
              <a:rPr lang="zh-TW" altLang="en-US" sz="1800">
                <a:solidFill>
                  <a:schemeClr val="tx1"/>
                </a:solidFill>
                <a:latin typeface="MingLiU_HKSCS-ExtB"/>
                <a:ea typeface="MingLiU_HKSCS-ExtB"/>
              </a:rPr>
              <a:t>小組成員</a:t>
            </a:r>
            <a:r>
              <a:rPr lang="en-US" altLang="zh-TW" sz="1800">
                <a:solidFill>
                  <a:schemeClr val="tx1"/>
                </a:solidFill>
                <a:latin typeface="MingLiU_HKSCS-ExtB"/>
                <a:ea typeface="Microsoft JhengHei UI"/>
              </a:rPr>
              <a:t>:</a:t>
            </a:r>
            <a:endParaRPr lang="zh-TW" altLang="en-US" sz="1800">
              <a:solidFill>
                <a:schemeClr val="tx1"/>
              </a:solidFill>
              <a:latin typeface="MingLiU_HKSCS-ExtB"/>
              <a:ea typeface="Microsoft JhengHei UI"/>
            </a:endParaRPr>
          </a:p>
        </p:txBody>
      </p:sp>
      <p:pic>
        <p:nvPicPr>
          <p:cNvPr id="5" name="圖片 4" descr="金融交易數字">
            <a:extLst>
              <a:ext uri="{FF2B5EF4-FFF2-40B4-BE49-F238E27FC236}">
                <a16:creationId xmlns:a16="http://schemas.microsoft.com/office/drawing/2014/main" id="{112B9624-F8A1-4831-AE43-1D9E266CFF3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b="-1"/>
          <a:stretch/>
        </p:blipFill>
        <p:spPr>
          <a:xfrm>
            <a:off x="6096000" y="10"/>
            <a:ext cx="6095999" cy="6857990"/>
          </a:xfrm>
          <a:prstGeom prst="rect">
            <a:avLst/>
          </a:prstGeom>
        </p:spPr>
      </p:pic>
      <p:sp>
        <p:nvSpPr>
          <p:cNvPr id="6" name="副標題 2">
            <a:extLst>
              <a:ext uri="{FF2B5EF4-FFF2-40B4-BE49-F238E27FC236}">
                <a16:creationId xmlns:a16="http://schemas.microsoft.com/office/drawing/2014/main" id="{56B2888C-A71D-0DDE-219F-CEC844940540}"/>
              </a:ext>
            </a:extLst>
          </p:cNvPr>
          <p:cNvSpPr txBox="1">
            <a:spLocks/>
          </p:cNvSpPr>
          <p:nvPr/>
        </p:nvSpPr>
        <p:spPr>
          <a:xfrm>
            <a:off x="2874263" y="2595823"/>
            <a:ext cx="1924304" cy="3355367"/>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l"/>
            <a:r>
              <a:rPr lang="zh-TW" altLang="en-US" sz="1800" dirty="0">
                <a:solidFill>
                  <a:schemeClr val="tx1"/>
                </a:solidFill>
              </a:rPr>
              <a:t>劉建興</a:t>
            </a:r>
            <a:endParaRPr lang="en-US" altLang="zh-TW" sz="1800" dirty="0">
              <a:solidFill>
                <a:schemeClr val="tx1"/>
              </a:solidFill>
            </a:endParaRPr>
          </a:p>
          <a:p>
            <a:pPr algn="l"/>
            <a:r>
              <a:rPr lang="zh-TW" altLang="en-US" sz="1800" dirty="0">
                <a:solidFill>
                  <a:schemeClr val="tx1"/>
                </a:solidFill>
              </a:rPr>
              <a:t>資工三</a:t>
            </a:r>
            <a:r>
              <a:rPr lang="en-US" altLang="zh-TW" sz="1800" dirty="0">
                <a:solidFill>
                  <a:schemeClr val="tx1"/>
                </a:solidFill>
              </a:rPr>
              <a:t>A</a:t>
            </a:r>
            <a:r>
              <a:rPr lang="zh-TW" altLang="en-US" sz="1800" dirty="0">
                <a:solidFill>
                  <a:schemeClr val="tx1"/>
                </a:solidFill>
              </a:rPr>
              <a:t> 徐廣亮</a:t>
            </a:r>
            <a:endParaRPr lang="en-US" altLang="zh-TW" sz="1800" dirty="0">
              <a:solidFill>
                <a:schemeClr val="tx1"/>
              </a:solidFill>
            </a:endParaRPr>
          </a:p>
        </p:txBody>
      </p:sp>
    </p:spTree>
    <p:extLst>
      <p:ext uri="{BB962C8B-B14F-4D97-AF65-F5344CB8AC3E}">
        <p14:creationId xmlns:p14="http://schemas.microsoft.com/office/powerpoint/2010/main" val="834050406"/>
      </p:ext>
    </p:extLst>
  </p:cSld>
  <p:clrMapOvr>
    <a:masterClrMapping/>
  </p:clrMapOvr>
  <p:transition spd="slow">
    <p:cover/>
  </p:transition>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1317B6B7-C9D0-5506-9304-9A4D81951E9C}"/>
                  </a:ext>
                </a:extLst>
              </p:cNvPr>
              <p:cNvSpPr txBox="1"/>
              <p:nvPr/>
            </p:nvSpPr>
            <p:spPr>
              <a:xfrm>
                <a:off x="507730" y="4345723"/>
                <a:ext cx="65462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3F3F3F"/>
                    </a:solidFill>
                    <a:effectLst/>
                    <a:uLnTx/>
                    <a:uFillTx/>
                    <a:latin typeface="Gill Sans MT"/>
                    <a:ea typeface="Source Sans Pro"/>
                    <a:cs typeface="+mn-cs"/>
                  </a:rPr>
                  <a:t>(3)</a:t>
                </a:r>
                <a:r>
                  <a:rPr kumimoji="0" lang="zh-TW" altLang="en-US" sz="2400" b="1" i="0" u="none" strike="noStrike" kern="1200" cap="none" spc="0" normalizeH="0" baseline="0" noProof="0" dirty="0">
                    <a:ln>
                      <a:noFill/>
                    </a:ln>
                    <a:solidFill>
                      <a:srgbClr val="333333"/>
                    </a:solidFill>
                    <a:effectLst/>
                    <a:uLnTx/>
                    <a:uFillTx/>
                    <a:latin typeface="Source Sans Pro"/>
                    <a:ea typeface="微軟正黑體"/>
                    <a:cs typeface="+mn-cs"/>
                  </a:rPr>
                  <a:t>圖資訊聚合</a:t>
                </a:r>
                <a:r>
                  <a:rPr kumimoji="0" lang="zh-TW" altLang="en-US" sz="1800" b="0" i="0" u="none" strike="noStrike" kern="1200" cap="none" spc="0" normalizeH="0" baseline="0" noProof="0" dirty="0">
                    <a:ln>
                      <a:noFill/>
                    </a:ln>
                    <a:solidFill>
                      <a:srgbClr val="333333"/>
                    </a:solidFill>
                    <a:effectLst/>
                    <a:uLnTx/>
                    <a:uFillTx/>
                    <a:latin typeface="Source Sans Pro"/>
                    <a:ea typeface="微軟正黑體"/>
                    <a:cs typeface="+mn-cs"/>
                  </a:rPr>
                  <a:t>：將所有智能體的聚合向量平均得到</a:t>
                </a:r>
                <a14:m>
                  <m:oMath xmlns:m="http://schemas.openxmlformats.org/officeDocument/2006/math">
                    <m:sSub>
                      <m:sSubPr>
                        <m:ctrlPr>
                          <a:rPr kumimoji="0" lang="en-US" altLang="zh-TW" sz="1800" b="0" i="1" u="none" strike="noStrike" kern="1200" cap="none" spc="0" normalizeH="0" baseline="0" noProof="0" dirty="0" smtClean="0">
                            <a:ln>
                              <a:noFill/>
                            </a:ln>
                            <a:solidFill>
                              <a:srgbClr val="333333"/>
                            </a:solidFill>
                            <a:effectLst/>
                            <a:uLnTx/>
                            <a:uFillTx/>
                            <a:latin typeface="Cambria Math" panose="02040503050406030204" pitchFamily="18" charset="0"/>
                            <a:ea typeface="微軟正黑體"/>
                            <a:cs typeface="+mn-cs"/>
                          </a:rPr>
                        </m:ctrlPr>
                      </m:sSubPr>
                      <m:e>
                        <m:r>
                          <a:rPr kumimoji="0" lang="en-US" altLang="zh-TW" sz="1800" b="0" i="1" u="none" strike="noStrike" kern="1200" cap="none" spc="0" normalizeH="0" baseline="0" noProof="0" dirty="0" smtClean="0">
                            <a:ln>
                              <a:noFill/>
                            </a:ln>
                            <a:solidFill>
                              <a:srgbClr val="333333"/>
                            </a:solidFill>
                            <a:effectLst/>
                            <a:uLnTx/>
                            <a:uFillTx/>
                            <a:latin typeface="Cambria Math" panose="02040503050406030204" pitchFamily="18" charset="0"/>
                            <a:ea typeface="微軟正黑體"/>
                            <a:cs typeface="+mn-cs"/>
                          </a:rPr>
                          <m:t>𝑋</m:t>
                        </m:r>
                      </m:e>
                      <m:sub>
                        <m:r>
                          <a:rPr kumimoji="0" lang="en-US" altLang="zh-TW" sz="1800" b="0" i="1" u="none" strike="noStrike" kern="1200" cap="none" spc="0" normalizeH="0" baseline="0" noProof="0" dirty="0" smtClean="0">
                            <a:ln>
                              <a:noFill/>
                            </a:ln>
                            <a:solidFill>
                              <a:srgbClr val="333333"/>
                            </a:solidFill>
                            <a:effectLst/>
                            <a:uLnTx/>
                            <a:uFillTx/>
                            <a:latin typeface="Cambria Math" panose="02040503050406030204" pitchFamily="18" charset="0"/>
                            <a:ea typeface="微軟正黑體"/>
                            <a:cs typeface="+mn-cs"/>
                          </a:rPr>
                          <m:t>𝑎𝑔𝑔</m:t>
                        </m:r>
                      </m:sub>
                    </m:sSub>
                  </m:oMath>
                </a14:m>
                <a:r>
                  <a:rPr kumimoji="0" lang="zh-TW" altLang="en-US" sz="1800" b="0" i="0" u="none" strike="noStrike" kern="1200" cap="none" spc="0" normalizeH="0" baseline="0" noProof="0" dirty="0">
                    <a:ln>
                      <a:noFill/>
                    </a:ln>
                    <a:solidFill>
                      <a:srgbClr val="333333"/>
                    </a:solidFill>
                    <a:effectLst/>
                    <a:uLnTx/>
                    <a:uFillTx/>
                    <a:latin typeface="Source Sans Pro"/>
                    <a:ea typeface="微軟正黑體"/>
                    <a:cs typeface="+mn-cs"/>
                  </a:rPr>
                  <a:t>。</a:t>
                </a:r>
              </a:p>
            </p:txBody>
          </p:sp>
        </mc:Choice>
        <mc:Fallback xmlns="">
          <p:sp>
            <p:nvSpPr>
              <p:cNvPr id="11" name="文字方塊 10">
                <a:extLst>
                  <a:ext uri="{FF2B5EF4-FFF2-40B4-BE49-F238E27FC236}">
                    <a16:creationId xmlns:a16="http://schemas.microsoft.com/office/drawing/2014/main" id="{1317B6B7-C9D0-5506-9304-9A4D81951E9C}"/>
                  </a:ext>
                </a:extLst>
              </p:cNvPr>
              <p:cNvSpPr txBox="1">
                <a:spLocks noRot="1" noChangeAspect="1" noMove="1" noResize="1" noEditPoints="1" noAdjustHandles="1" noChangeArrowheads="1" noChangeShapeType="1" noTextEdit="1"/>
              </p:cNvSpPr>
              <p:nvPr/>
            </p:nvSpPr>
            <p:spPr>
              <a:xfrm>
                <a:off x="507730" y="4345723"/>
                <a:ext cx="6546211" cy="461665"/>
              </a:xfrm>
              <a:prstGeom prst="rect">
                <a:avLst/>
              </a:prstGeom>
              <a:blipFill>
                <a:blip r:embed="rId3"/>
                <a:stretch>
                  <a:fillRect l="-1397" t="-11842" b="-28947"/>
                </a:stretch>
              </a:blipFill>
            </p:spPr>
            <p:txBody>
              <a:bodyPr/>
              <a:lstStyle/>
              <a:p>
                <a:r>
                  <a:rPr lang="en-US">
                    <a:noFill/>
                  </a:rPr>
                  <a:t> </a:t>
                </a:r>
              </a:p>
            </p:txBody>
          </p:sp>
        </mc:Fallback>
      </mc:AlternateContent>
      <p:pic>
        <p:nvPicPr>
          <p:cNvPr id="3" name="圖片 2">
            <a:extLst>
              <a:ext uri="{FF2B5EF4-FFF2-40B4-BE49-F238E27FC236}">
                <a16:creationId xmlns:a16="http://schemas.microsoft.com/office/drawing/2014/main" id="{2DAFDF4F-799E-1F96-EE9D-18AA98357520}"/>
              </a:ext>
            </a:extLst>
          </p:cNvPr>
          <p:cNvPicPr>
            <a:picLocks noChangeAspect="1"/>
          </p:cNvPicPr>
          <p:nvPr/>
        </p:nvPicPr>
        <p:blipFill>
          <a:blip r:embed="rId4"/>
          <a:stretch>
            <a:fillRect/>
          </a:stretch>
        </p:blipFill>
        <p:spPr>
          <a:xfrm>
            <a:off x="85166" y="1139604"/>
            <a:ext cx="12021667" cy="3206119"/>
          </a:xfrm>
          <a:prstGeom prst="rect">
            <a:avLst/>
          </a:prstGeom>
        </p:spPr>
      </p:pic>
    </p:spTree>
    <p:extLst>
      <p:ext uri="{BB962C8B-B14F-4D97-AF65-F5344CB8AC3E}">
        <p14:creationId xmlns:p14="http://schemas.microsoft.com/office/powerpoint/2010/main" val="76300461"/>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F264E7F1-6463-2CC4-18C0-4CB607BEE16A}"/>
                  </a:ext>
                </a:extLst>
              </p:cNvPr>
              <p:cNvSpPr txBox="1"/>
              <p:nvPr/>
            </p:nvSpPr>
            <p:spPr>
              <a:xfrm>
                <a:off x="6946405" y="1242196"/>
                <a:ext cx="4146138" cy="14026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srgbClr val="3F3F3F"/>
                    </a:solidFill>
                    <a:effectLst/>
                    <a:uLnTx/>
                    <a:uFillTx/>
                    <a:latin typeface="Gill Sans MT" panose="020B0502020104020203"/>
                    <a:ea typeface="+mn-lt"/>
                    <a:cs typeface="+mn-cs"/>
                  </a:rPr>
                  <a:t>(4)</a:t>
                </a:r>
                <a:r>
                  <a:rPr kumimoji="0" lang="zh-TW" altLang="en-US" sz="2400" b="0" i="0" u="none" strike="noStrike" kern="1200" cap="none" spc="0" normalizeH="0" baseline="0" noProof="0" dirty="0">
                    <a:ln>
                      <a:noFill/>
                    </a:ln>
                    <a:solidFill>
                      <a:srgbClr val="333333"/>
                    </a:solidFill>
                    <a:effectLst/>
                    <a:uLnTx/>
                    <a:uFillTx/>
                    <a:latin typeface="Gill Sans MT" panose="020B0502020104020203"/>
                    <a:ea typeface="+mn-lt"/>
                    <a:cs typeface="+mn-cs"/>
                  </a:rPr>
                  <a:t>演員與評論者系統</a:t>
                </a:r>
                <a:r>
                  <a:rPr kumimoji="0" lang="zh-TW" altLang="en-US" sz="1800" b="0" i="0" u="none" strike="noStrike" kern="1200" cap="none" spc="0" normalizeH="0" baseline="0" noProof="0" dirty="0">
                    <a:ln>
                      <a:noFill/>
                    </a:ln>
                    <a:solidFill>
                      <a:srgbClr val="333333"/>
                    </a:solidFill>
                    <a:effectLst/>
                    <a:uLnTx/>
                    <a:uFillTx/>
                    <a:latin typeface="Gill Sans MT" panose="020B0502020104020203"/>
                    <a:ea typeface="微軟正黑體"/>
                    <a:cs typeface="+mn-cs"/>
                  </a:rPr>
                  <a:t>：</a:t>
                </a:r>
                <a:endParaRPr kumimoji="0" lang="en-US" altLang="zh-TW" sz="1800" b="0" i="0" u="none" strike="noStrike" kern="1200" cap="none" spc="0" normalizeH="0" baseline="0" noProof="0" dirty="0">
                  <a:ln>
                    <a:noFill/>
                  </a:ln>
                  <a:solidFill>
                    <a:srgbClr val="333333"/>
                  </a:solidFill>
                  <a:effectLst/>
                  <a:uLnTx/>
                  <a:uFillTx/>
                  <a:latin typeface="Gill Sans MT" panose="020B0502020104020203"/>
                  <a:ea typeface="微軟正黑體"/>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333333"/>
                    </a:solidFill>
                    <a:effectLst/>
                    <a:uLnTx/>
                    <a:uFillTx/>
                    <a:latin typeface="Gill Sans MT" panose="020B0502020104020203"/>
                    <a:ea typeface="微軟正黑體"/>
                    <a:cs typeface="+mn-cs"/>
                  </a:rPr>
                  <a:t>連接的向量</a:t>
                </a:r>
                <a:r>
                  <a:rPr kumimoji="0" lang="en-US" altLang="zh-TW" sz="1800" b="0" i="0" u="none" strike="noStrike" kern="1200" cap="none" spc="0" normalizeH="0" baseline="0" noProof="0" dirty="0">
                    <a:ln>
                      <a:noFill/>
                    </a:ln>
                    <a:solidFill>
                      <a:srgbClr val="333333"/>
                    </a:solidFill>
                    <a:effectLst/>
                    <a:uLnTx/>
                    <a:uFillTx/>
                    <a:latin typeface="Gill Sans MT" panose="020B0502020104020203"/>
                    <a:ea typeface="+mn-lt"/>
                    <a:cs typeface="+mn-cs"/>
                  </a:rPr>
                  <a:t> </a:t>
                </a:r>
                <a14:m>
                  <m:oMath xmlns:m="http://schemas.openxmlformats.org/officeDocument/2006/math">
                    <m:r>
                      <a:rPr kumimoji="0" lang="en-US" altLang="zh-TW" sz="1800" b="0" i="0" u="none" strike="noStrike" kern="1200" cap="none" spc="0" normalizeH="0" baseline="0" noProof="0" dirty="0" smtClean="0">
                        <a:ln>
                          <a:noFill/>
                        </a:ln>
                        <a:solidFill>
                          <a:srgbClr val="333333"/>
                        </a:solidFill>
                        <a:effectLst/>
                        <a:uLnTx/>
                        <a:uFillTx/>
                        <a:latin typeface="Cambria Math" panose="02040503050406030204" pitchFamily="18" charset="0"/>
                        <a:ea typeface="微軟正黑體"/>
                        <a:cs typeface="+mn-cs"/>
                      </a:rPr>
                      <m:t>[</m:t>
                    </m:r>
                    <m:sSup>
                      <m:sSupPr>
                        <m:ctrlP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ctrlPr>
                      </m:sSupPr>
                      <m:e>
                        <m: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t>𝑜</m:t>
                        </m:r>
                      </m:e>
                      <m:sup>
                        <m:d>
                          <m:dPr>
                            <m:ctrlP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ctrlPr>
                          </m:dPr>
                          <m:e>
                            <m: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t>𝑖</m:t>
                            </m:r>
                          </m:e>
                        </m:d>
                      </m:sup>
                    </m:sSup>
                    <m:r>
                      <a:rPr kumimoji="0" lang="en-US" altLang="zh-TW" sz="1800" b="0" i="0" u="none" strike="noStrike" kern="1200" cap="none" spc="0" normalizeH="0" baseline="0" noProof="0" dirty="0" smtClean="0">
                        <a:ln>
                          <a:noFill/>
                        </a:ln>
                        <a:solidFill>
                          <a:srgbClr val="333333"/>
                        </a:solidFill>
                        <a:effectLst/>
                        <a:uLnTx/>
                        <a:uFillTx/>
                        <a:latin typeface="Cambria Math" panose="02040503050406030204" pitchFamily="18" charset="0"/>
                        <a:ea typeface="微軟正黑體"/>
                        <a:cs typeface="+mn-cs"/>
                      </a:rPr>
                      <m:t>,</m:t>
                    </m:r>
                    <m:sSubSup>
                      <m:sSubSupPr>
                        <m:ctrlP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ctrlPr>
                      </m:sSubSupPr>
                      <m:e>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𝑥</m:t>
                        </m:r>
                      </m:e>
                      <m:sub>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𝑎𝑔𝑔</m:t>
                        </m:r>
                      </m:sub>
                      <m:sup>
                        <m:d>
                          <m:dPr>
                            <m:ctrlP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ctrlPr>
                          </m:dPr>
                          <m:e>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𝑖</m:t>
                            </m:r>
                          </m:e>
                        </m:d>
                      </m:sup>
                    </m:sSubSup>
                    <m:r>
                      <a:rPr kumimoji="0" lang="en-US" altLang="zh-TW" sz="1800" b="0" i="1" u="none" strike="noStrike" kern="1200" cap="none" spc="0" normalizeH="0" baseline="0" noProof="0" dirty="0" smtClean="0">
                        <a:ln>
                          <a:noFill/>
                        </a:ln>
                        <a:solidFill>
                          <a:srgbClr val="3F3F3F"/>
                        </a:solidFill>
                        <a:effectLst/>
                        <a:uLnTx/>
                        <a:uFillTx/>
                        <a:latin typeface="Cambria Math" panose="02040503050406030204" pitchFamily="18" charset="0"/>
                        <a:cs typeface="+mn-cs"/>
                      </a:rPr>
                      <m:t>]</m:t>
                    </m:r>
                  </m:oMath>
                </a14:m>
                <a:r>
                  <a:rPr kumimoji="0" lang="zh-TW" altLang="en-US" sz="1800" b="0" i="0" u="none" strike="noStrike" kern="1200" cap="none" spc="0" normalizeH="0" baseline="0" noProof="0" dirty="0">
                    <a:ln>
                      <a:noFill/>
                    </a:ln>
                    <a:solidFill>
                      <a:srgbClr val="333333"/>
                    </a:solidFill>
                    <a:effectLst/>
                    <a:uLnTx/>
                    <a:uFillTx/>
                    <a:latin typeface="Gill Sans MT" panose="020B0502020104020203"/>
                    <a:ea typeface="微軟正黑體"/>
                    <a:cs typeface="+mn-cs"/>
                  </a:rPr>
                  <a:t>輸入到</a:t>
                </a:r>
                <a:r>
                  <a:rPr kumimoji="0" lang="en-US" altLang="zh-TW" sz="1800" b="0" i="0" u="none" strike="noStrike" kern="1200" cap="none" spc="0" normalizeH="0" baseline="0" noProof="0" dirty="0">
                    <a:ln>
                      <a:noFill/>
                    </a:ln>
                    <a:solidFill>
                      <a:srgbClr val="333333"/>
                    </a:solidFill>
                    <a:effectLst/>
                    <a:uLnTx/>
                    <a:uFillTx/>
                    <a:latin typeface="Gill Sans MT" panose="020B0502020104020203"/>
                    <a:ea typeface="+mn-lt"/>
                    <a:cs typeface="+mn-cs"/>
                  </a:rPr>
                  <a:t> Actor </a:t>
                </a:r>
                <a:r>
                  <a:rPr kumimoji="0" lang="zh-TW" altLang="en-US" sz="1800" b="0" i="0" u="none" strike="noStrike" kern="1200" cap="none" spc="0" normalizeH="0" baseline="0" noProof="0" dirty="0">
                    <a:ln>
                      <a:noFill/>
                    </a:ln>
                    <a:solidFill>
                      <a:srgbClr val="333333"/>
                    </a:solidFill>
                    <a:effectLst/>
                    <a:uLnTx/>
                    <a:uFillTx/>
                    <a:latin typeface="Gill Sans MT" panose="020B0502020104020203"/>
                    <a:ea typeface="微軟正黑體"/>
                    <a:cs typeface="+mn-cs"/>
                  </a:rPr>
                  <a:t>網路中以獲得</a:t>
                </a:r>
                <a:r>
                  <a:rPr kumimoji="0" lang="zh-TW" altLang="en-US" sz="1800" b="0" i="0" u="none" strike="noStrike" kern="1200" cap="none" spc="0" normalizeH="0" baseline="0" noProof="0" dirty="0">
                    <a:ln>
                      <a:noFill/>
                    </a:ln>
                    <a:solidFill>
                      <a:srgbClr val="FF0000"/>
                    </a:solidFill>
                    <a:effectLst/>
                    <a:uLnTx/>
                    <a:uFillTx/>
                    <a:latin typeface="Gill Sans MT" panose="020B0502020104020203"/>
                    <a:ea typeface="微軟正黑體"/>
                    <a:cs typeface="+mn-cs"/>
                  </a:rPr>
                  <a:t>動作</a:t>
                </a:r>
                <a:r>
                  <a:rPr kumimoji="0" lang="zh-TW" altLang="en-US" sz="1800" b="0" i="0" u="none" strike="noStrike" kern="1200" cap="none" spc="0" normalizeH="0" baseline="0" noProof="0" dirty="0">
                    <a:ln>
                      <a:noFill/>
                    </a:ln>
                    <a:solidFill>
                      <a:srgbClr val="333333"/>
                    </a:solidFill>
                    <a:effectLst/>
                    <a:uLnTx/>
                    <a:uFillTx/>
                    <a:latin typeface="Gill Sans MT" panose="020B0502020104020203"/>
                    <a:ea typeface="微軟正黑體"/>
                    <a:cs typeface="+mn-cs"/>
                  </a:rPr>
                  <a:t>，並</a:t>
                </a:r>
                <a14:m>
                  <m:oMath xmlns:m="http://schemas.openxmlformats.org/officeDocument/2006/math">
                    <m:sSub>
                      <m:sSubPr>
                        <m:ctrlP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ctrlPr>
                      </m:sSubPr>
                      <m:e>
                        <m: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t>𝑋</m:t>
                        </m:r>
                      </m:e>
                      <m:sub>
                        <m: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t>𝑎𝑔𝑔</m:t>
                        </m:r>
                      </m:sub>
                    </m:sSub>
                  </m:oMath>
                </a14:m>
                <a:r>
                  <a:rPr kumimoji="0" lang="zh-TW" altLang="en-US" sz="1800" b="0" i="0" u="none" strike="noStrike" kern="1200" cap="none" spc="0" normalizeH="0" baseline="0" noProof="0" dirty="0">
                    <a:ln>
                      <a:noFill/>
                    </a:ln>
                    <a:solidFill>
                      <a:srgbClr val="333333"/>
                    </a:solidFill>
                    <a:effectLst/>
                    <a:uLnTx/>
                    <a:uFillTx/>
                    <a:latin typeface="Gill Sans MT" panose="020B0502020104020203"/>
                    <a:ea typeface="微軟正黑體"/>
                    <a:cs typeface="+mn-cs"/>
                  </a:rPr>
                  <a:t>輸入到</a:t>
                </a:r>
                <a:r>
                  <a:rPr kumimoji="0" lang="en-US" altLang="zh-TW" sz="1800" b="0" i="0" u="none" strike="noStrike" kern="1200" cap="none" spc="0" normalizeH="0" baseline="0" noProof="0" dirty="0">
                    <a:ln>
                      <a:noFill/>
                    </a:ln>
                    <a:solidFill>
                      <a:srgbClr val="333333"/>
                    </a:solidFill>
                    <a:effectLst/>
                    <a:uLnTx/>
                    <a:uFillTx/>
                    <a:latin typeface="Gill Sans MT" panose="020B0502020104020203"/>
                    <a:ea typeface="+mn-lt"/>
                    <a:cs typeface="+mn-cs"/>
                  </a:rPr>
                  <a:t> Critic </a:t>
                </a:r>
                <a:r>
                  <a:rPr kumimoji="0" lang="zh-TW" altLang="en-US" sz="1800" b="0" i="0" u="none" strike="noStrike" kern="1200" cap="none" spc="0" normalizeH="0" baseline="0" noProof="0" dirty="0">
                    <a:ln>
                      <a:noFill/>
                    </a:ln>
                    <a:solidFill>
                      <a:srgbClr val="333333"/>
                    </a:solidFill>
                    <a:effectLst/>
                    <a:uLnTx/>
                    <a:uFillTx/>
                    <a:latin typeface="Gill Sans MT" panose="020B0502020104020203"/>
                    <a:ea typeface="微軟正黑體"/>
                    <a:cs typeface="+mn-cs"/>
                  </a:rPr>
                  <a:t>網路中以獲得</a:t>
                </a:r>
                <a:r>
                  <a:rPr kumimoji="0" lang="zh-TW" altLang="en-US" sz="1800" b="0" i="0" u="none" strike="noStrike" kern="1200" cap="none" spc="0" normalizeH="0" baseline="0" noProof="0" dirty="0">
                    <a:ln>
                      <a:noFill/>
                    </a:ln>
                    <a:solidFill>
                      <a:srgbClr val="FF0000"/>
                    </a:solidFill>
                    <a:effectLst/>
                    <a:uLnTx/>
                    <a:uFillTx/>
                    <a:latin typeface="Gill Sans MT" panose="020B0502020104020203"/>
                    <a:ea typeface="微軟正黑體"/>
                    <a:cs typeface="+mn-cs"/>
                  </a:rPr>
                  <a:t>狀態</a:t>
                </a:r>
                <a:r>
                  <a:rPr kumimoji="0" lang="en-US" altLang="zh-TW" sz="1800" b="0" i="0" u="none" strike="noStrike" kern="1200" cap="none" spc="0" normalizeH="0" baseline="0" noProof="0" dirty="0">
                    <a:ln>
                      <a:noFill/>
                    </a:ln>
                    <a:solidFill>
                      <a:srgbClr val="FF0000"/>
                    </a:solidFill>
                    <a:effectLst/>
                    <a:uLnTx/>
                    <a:uFillTx/>
                    <a:latin typeface="Gill Sans MT" panose="020B0502020104020203"/>
                    <a:ea typeface="+mn-lt"/>
                    <a:cs typeface="+mn-cs"/>
                  </a:rPr>
                  <a:t> - </a:t>
                </a:r>
                <a:r>
                  <a:rPr kumimoji="0" lang="zh-TW" altLang="en-US" sz="1800" b="0" i="0" u="none" strike="noStrike" kern="1200" cap="none" spc="0" normalizeH="0" baseline="0" noProof="0" dirty="0">
                    <a:ln>
                      <a:noFill/>
                    </a:ln>
                    <a:solidFill>
                      <a:srgbClr val="FF0000"/>
                    </a:solidFill>
                    <a:effectLst/>
                    <a:uLnTx/>
                    <a:uFillTx/>
                    <a:latin typeface="Gill Sans MT" panose="020B0502020104020203"/>
                    <a:ea typeface="微軟正黑體"/>
                    <a:cs typeface="+mn-cs"/>
                  </a:rPr>
                  <a:t>動作值</a:t>
                </a:r>
                <a:r>
                  <a:rPr kumimoji="0" lang="zh-TW" altLang="en-US" sz="1800" b="0" i="0" u="none" strike="noStrike" kern="1200" cap="none" spc="0" normalizeH="0" baseline="0" noProof="0" dirty="0">
                    <a:ln>
                      <a:noFill/>
                    </a:ln>
                    <a:solidFill>
                      <a:srgbClr val="333333"/>
                    </a:solidFill>
                    <a:effectLst/>
                    <a:uLnTx/>
                    <a:uFillTx/>
                    <a:latin typeface="Gill Sans MT" panose="020B0502020104020203"/>
                    <a:ea typeface="微軟正黑體"/>
                    <a:cs typeface="+mn-cs"/>
                  </a:rPr>
                  <a:t>。</a:t>
                </a:r>
                <a:endParaRPr kumimoji="0" lang="zh-TW" altLang="en-US" sz="1800" b="0" i="0" u="none" strike="noStrike" kern="1200" cap="none" spc="0" normalizeH="0" baseline="0" noProof="0" dirty="0">
                  <a:ln>
                    <a:noFill/>
                  </a:ln>
                  <a:solidFill>
                    <a:srgbClr val="000000"/>
                  </a:solidFill>
                  <a:effectLst/>
                  <a:uLnTx/>
                  <a:uFillTx/>
                  <a:latin typeface="Gill Sans MT" panose="020B0502020104020203"/>
                  <a:ea typeface="微軟正黑體"/>
                  <a:cs typeface="+mn-cs"/>
                </a:endParaRPr>
              </a:p>
            </p:txBody>
          </p:sp>
        </mc:Choice>
        <mc:Fallback xmlns="">
          <p:sp>
            <p:nvSpPr>
              <p:cNvPr id="13" name="文字方塊 12">
                <a:extLst>
                  <a:ext uri="{FF2B5EF4-FFF2-40B4-BE49-F238E27FC236}">
                    <a16:creationId xmlns:a16="http://schemas.microsoft.com/office/drawing/2014/main" id="{F264E7F1-6463-2CC4-18C0-4CB607BEE16A}"/>
                  </a:ext>
                </a:extLst>
              </p:cNvPr>
              <p:cNvSpPr txBox="1">
                <a:spLocks noRot="1" noChangeAspect="1" noMove="1" noResize="1" noEditPoints="1" noAdjustHandles="1" noChangeArrowheads="1" noChangeShapeType="1" noTextEdit="1"/>
              </p:cNvSpPr>
              <p:nvPr/>
            </p:nvSpPr>
            <p:spPr>
              <a:xfrm>
                <a:off x="6946405" y="1242196"/>
                <a:ext cx="4146138" cy="1402692"/>
              </a:xfrm>
              <a:prstGeom prst="rect">
                <a:avLst/>
              </a:prstGeom>
              <a:blipFill>
                <a:blip r:embed="rId3"/>
                <a:stretch>
                  <a:fillRect l="-2353" t="-5217" b="-6087"/>
                </a:stretch>
              </a:blipFill>
            </p:spPr>
            <p:txBody>
              <a:bodyPr/>
              <a:lstStyle/>
              <a:p>
                <a:r>
                  <a:rPr lang="en-US">
                    <a:noFill/>
                  </a:rPr>
                  <a:t> </a:t>
                </a:r>
              </a:p>
            </p:txBody>
          </p:sp>
        </mc:Fallback>
      </mc:AlternateContent>
      <p:pic>
        <p:nvPicPr>
          <p:cNvPr id="15" name="圖片 14" descr="一張含有 文字, 字型, 螢幕擷取畫面, 圖表 的圖片&#10;&#10;自動產生的描述">
            <a:extLst>
              <a:ext uri="{FF2B5EF4-FFF2-40B4-BE49-F238E27FC236}">
                <a16:creationId xmlns:a16="http://schemas.microsoft.com/office/drawing/2014/main" id="{8F58D970-882B-96F1-9D51-6A69537438AA}"/>
              </a:ext>
            </a:extLst>
          </p:cNvPr>
          <p:cNvPicPr>
            <a:picLocks noChangeAspect="1"/>
          </p:cNvPicPr>
          <p:nvPr/>
        </p:nvPicPr>
        <p:blipFill>
          <a:blip r:embed="rId4"/>
          <a:stretch>
            <a:fillRect/>
          </a:stretch>
        </p:blipFill>
        <p:spPr>
          <a:xfrm>
            <a:off x="1414443" y="431800"/>
            <a:ext cx="5019713" cy="5981700"/>
          </a:xfrm>
          <a:prstGeom prst="rect">
            <a:avLst/>
          </a:prstGeom>
        </p:spPr>
      </p:pic>
    </p:spTree>
    <p:extLst>
      <p:ext uri="{BB962C8B-B14F-4D97-AF65-F5344CB8AC3E}">
        <p14:creationId xmlns:p14="http://schemas.microsoft.com/office/powerpoint/2010/main" val="3694178824"/>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內容版面配置區 4" descr="一張含有 文字, 螢幕擷取畫面, 圖表, 設計 的圖片&#10;&#10;自動產生的描述">
            <a:extLst>
              <a:ext uri="{FF2B5EF4-FFF2-40B4-BE49-F238E27FC236}">
                <a16:creationId xmlns:a16="http://schemas.microsoft.com/office/drawing/2014/main" id="{85FBF4DC-E34B-1966-BA80-FD5432F6B5BA}"/>
              </a:ext>
            </a:extLst>
          </p:cNvPr>
          <p:cNvPicPr>
            <a:picLocks noGrp="1" noChangeAspect="1"/>
          </p:cNvPicPr>
          <p:nvPr>
            <p:ph idx="1"/>
          </p:nvPr>
        </p:nvPicPr>
        <p:blipFill>
          <a:blip r:embed="rId2"/>
          <a:stretch>
            <a:fillRect/>
          </a:stretch>
        </p:blipFill>
        <p:spPr>
          <a:xfrm>
            <a:off x="690880" y="0"/>
            <a:ext cx="10302240" cy="6872631"/>
          </a:xfrm>
        </p:spPr>
      </p:pic>
      <p:sp>
        <p:nvSpPr>
          <p:cNvPr id="2" name="標題 1">
            <a:extLst>
              <a:ext uri="{FF2B5EF4-FFF2-40B4-BE49-F238E27FC236}">
                <a16:creationId xmlns:a16="http://schemas.microsoft.com/office/drawing/2014/main" id="{17D992F5-90B6-AEF6-FDCF-F56FCEADE7D7}"/>
              </a:ext>
            </a:extLst>
          </p:cNvPr>
          <p:cNvSpPr>
            <a:spLocks noGrp="1"/>
          </p:cNvSpPr>
          <p:nvPr>
            <p:ph type="title"/>
          </p:nvPr>
        </p:nvSpPr>
        <p:spPr>
          <a:xfrm>
            <a:off x="6051296" y="304292"/>
            <a:ext cx="5449824" cy="752348"/>
          </a:xfrm>
        </p:spPr>
        <p:txBody>
          <a:bodyPr/>
          <a:lstStyle/>
          <a:p>
            <a:r>
              <a:rPr lang="zh-TW" altLang="en-US" dirty="0"/>
              <a:t>模型架構總攬</a:t>
            </a:r>
          </a:p>
        </p:txBody>
      </p:sp>
    </p:spTree>
    <p:extLst>
      <p:ext uri="{BB962C8B-B14F-4D97-AF65-F5344CB8AC3E}">
        <p14:creationId xmlns:p14="http://schemas.microsoft.com/office/powerpoint/2010/main" val="3287471584"/>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B78894-19E5-4916-B37E-B4A80B9B8D52}"/>
              </a:ext>
            </a:extLst>
          </p:cNvPr>
          <p:cNvSpPr>
            <a:spLocks noGrp="1"/>
          </p:cNvSpPr>
          <p:nvPr>
            <p:ph type="title"/>
          </p:nvPr>
        </p:nvSpPr>
        <p:spPr>
          <a:xfrm>
            <a:off x="2221991" y="523613"/>
            <a:ext cx="7729728" cy="826722"/>
          </a:xfrm>
        </p:spPr>
        <p:txBody>
          <a:bodyPr vert="horz" lIns="182880" tIns="182880" rIns="182880" bIns="182880" rtlCol="0" anchor="ctr">
            <a:normAutofit/>
          </a:bodyPr>
          <a:lstStyle/>
          <a:p>
            <a:r>
              <a:rPr lang="zh-TW" altLang="en-US">
                <a:latin typeface="+mj-lt"/>
                <a:ea typeface="+mj-ea"/>
              </a:rPr>
              <a:t>專案環境</a:t>
            </a:r>
          </a:p>
        </p:txBody>
      </p:sp>
      <p:sp>
        <p:nvSpPr>
          <p:cNvPr id="3" name="文字方塊 2">
            <a:extLst>
              <a:ext uri="{FF2B5EF4-FFF2-40B4-BE49-F238E27FC236}">
                <a16:creationId xmlns:a16="http://schemas.microsoft.com/office/drawing/2014/main" id="{B4B0A9E9-F3F5-73F8-64FE-4E69C06C880F}"/>
              </a:ext>
            </a:extLst>
          </p:cNvPr>
          <p:cNvSpPr txBox="1"/>
          <p:nvPr/>
        </p:nvSpPr>
        <p:spPr>
          <a:xfrm>
            <a:off x="2221991" y="1552354"/>
            <a:ext cx="3631693" cy="5071730"/>
          </a:xfrm>
          <a:prstGeom prst="rect">
            <a:avLst/>
          </a:prstGeom>
        </p:spPr>
        <p:txBody>
          <a:bodyPr vert="horz" lIns="91440" tIns="45720" rIns="91440" bIns="45720" rtlCol="0">
            <a:noAutofit/>
          </a:bodyPr>
          <a:lstStyle/>
          <a:p>
            <a:pPr marL="342900" indent="-228600" defTabSz="914400">
              <a:lnSpc>
                <a:spcPct val="90000"/>
              </a:lnSpc>
              <a:spcBef>
                <a:spcPts val="1000"/>
              </a:spcBef>
              <a:buClr>
                <a:schemeClr val="accent2"/>
              </a:buClr>
              <a:buFont typeface="Arial" panose="020B0604020202020204" pitchFamily="34" charset="0"/>
              <a:buChar char="•"/>
            </a:pPr>
            <a:r>
              <a:rPr lang="zh-TW" altLang="en-US" dirty="0">
                <a:solidFill>
                  <a:schemeClr val="bg1"/>
                </a:solidFill>
                <a:latin typeface="+mn-ea"/>
              </a:rPr>
              <a:t>用腳本作為輸入，指定環境、演算法等參數。</a:t>
            </a:r>
            <a:br>
              <a:rPr lang="en-US" altLang="zh-TW" dirty="0">
                <a:solidFill>
                  <a:schemeClr val="bg1"/>
                </a:solidFill>
                <a:latin typeface="+mn-ea"/>
              </a:rPr>
            </a:br>
            <a:r>
              <a:rPr lang="en-US" altLang="zh-TW" dirty="0">
                <a:solidFill>
                  <a:schemeClr val="bg1"/>
                </a:solidFill>
                <a:latin typeface="+mn-ea"/>
              </a:rPr>
              <a:t>(</a:t>
            </a:r>
            <a:r>
              <a:rPr lang="zh-TW" altLang="en-US" dirty="0">
                <a:solidFill>
                  <a:schemeClr val="bg1"/>
                </a:solidFill>
                <a:latin typeface="+mn-ea"/>
              </a:rPr>
              <a:t>下列操作將參數寫入</a:t>
            </a:r>
            <a:r>
              <a:rPr lang="en-US" altLang="zh-TW" dirty="0">
                <a:solidFill>
                  <a:schemeClr val="bg1"/>
                </a:solidFill>
                <a:latin typeface="+mn-ea"/>
              </a:rPr>
              <a:t>config</a:t>
            </a:r>
            <a:r>
              <a:rPr lang="zh-TW" altLang="en-US" dirty="0">
                <a:solidFill>
                  <a:schemeClr val="bg1"/>
                </a:solidFill>
                <a:latin typeface="+mn-ea"/>
              </a:rPr>
              <a:t>內操作</a:t>
            </a:r>
            <a:r>
              <a:rPr lang="en-US" altLang="zh-TW" dirty="0">
                <a:solidFill>
                  <a:schemeClr val="bg1"/>
                </a:solidFill>
                <a:latin typeface="+mn-ea"/>
              </a:rPr>
              <a:t>)</a:t>
            </a:r>
            <a:endParaRPr lang="zh-TW" altLang="en-US" dirty="0">
              <a:solidFill>
                <a:schemeClr val="bg1"/>
              </a:solidFill>
              <a:latin typeface="+mn-ea"/>
            </a:endParaRPr>
          </a:p>
        </p:txBody>
      </p:sp>
      <p:pic>
        <p:nvPicPr>
          <p:cNvPr id="7" name="圖片 6">
            <a:extLst>
              <a:ext uri="{FF2B5EF4-FFF2-40B4-BE49-F238E27FC236}">
                <a16:creationId xmlns:a16="http://schemas.microsoft.com/office/drawing/2014/main" id="{945BF083-A1C4-8549-FEC3-4ECCD00E1949}"/>
              </a:ext>
            </a:extLst>
          </p:cNvPr>
          <p:cNvPicPr>
            <a:picLocks noChangeAspect="1"/>
          </p:cNvPicPr>
          <p:nvPr/>
        </p:nvPicPr>
        <p:blipFill>
          <a:blip r:embed="rId3"/>
          <a:stretch>
            <a:fillRect/>
          </a:stretch>
        </p:blipFill>
        <p:spPr>
          <a:xfrm>
            <a:off x="6014290" y="1552353"/>
            <a:ext cx="3937430" cy="4782033"/>
          </a:xfrm>
          <a:prstGeom prst="rect">
            <a:avLst/>
          </a:prstGeom>
        </p:spPr>
      </p:pic>
    </p:spTree>
    <p:extLst>
      <p:ext uri="{BB962C8B-B14F-4D97-AF65-F5344CB8AC3E}">
        <p14:creationId xmlns:p14="http://schemas.microsoft.com/office/powerpoint/2010/main" val="3888719645"/>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85FBF4DC-E34B-1966-BA80-FD5432F6B5BA}"/>
              </a:ext>
            </a:extLst>
          </p:cNvPr>
          <p:cNvPicPr>
            <a:picLocks noGrp="1" noChangeAspect="1"/>
          </p:cNvPicPr>
          <p:nvPr>
            <p:ph idx="1"/>
          </p:nvPr>
        </p:nvPicPr>
        <p:blipFill>
          <a:blip r:embed="rId2"/>
          <a:srcRect/>
          <a:stretch/>
        </p:blipFill>
        <p:spPr>
          <a:xfrm>
            <a:off x="690880" y="0"/>
            <a:ext cx="10302240" cy="6872631"/>
          </a:xfrm>
        </p:spPr>
      </p:pic>
      <p:sp>
        <p:nvSpPr>
          <p:cNvPr id="2" name="標題 1">
            <a:extLst>
              <a:ext uri="{FF2B5EF4-FFF2-40B4-BE49-F238E27FC236}">
                <a16:creationId xmlns:a16="http://schemas.microsoft.com/office/drawing/2014/main" id="{17D992F5-90B6-AEF6-FDCF-F56FCEADE7D7}"/>
              </a:ext>
            </a:extLst>
          </p:cNvPr>
          <p:cNvSpPr>
            <a:spLocks noGrp="1"/>
          </p:cNvSpPr>
          <p:nvPr>
            <p:ph type="title"/>
          </p:nvPr>
        </p:nvSpPr>
        <p:spPr>
          <a:xfrm>
            <a:off x="6051296" y="304292"/>
            <a:ext cx="5449824" cy="752348"/>
          </a:xfrm>
        </p:spPr>
        <p:txBody>
          <a:bodyPr/>
          <a:lstStyle/>
          <a:p>
            <a:r>
              <a:rPr lang="en-US" altLang="zh-TW" dirty="0"/>
              <a:t>TRAIN.PY</a:t>
            </a:r>
            <a:endParaRPr lang="zh-TW" altLang="en-US" dirty="0"/>
          </a:p>
        </p:txBody>
      </p:sp>
    </p:spTree>
    <p:extLst>
      <p:ext uri="{BB962C8B-B14F-4D97-AF65-F5344CB8AC3E}">
        <p14:creationId xmlns:p14="http://schemas.microsoft.com/office/powerpoint/2010/main" val="4248573858"/>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E010A-85D1-68D5-11AB-E90140C81644}"/>
              </a:ext>
            </a:extLst>
          </p:cNvPr>
          <p:cNvSpPr>
            <a:spLocks noGrp="1"/>
          </p:cNvSpPr>
          <p:nvPr>
            <p:ph type="title"/>
          </p:nvPr>
        </p:nvSpPr>
        <p:spPr>
          <a:xfrm>
            <a:off x="5445496" y="978776"/>
            <a:ext cx="5925310" cy="1174991"/>
          </a:xfrm>
        </p:spPr>
        <p:txBody>
          <a:bodyPr>
            <a:normAutofit/>
          </a:bodyPr>
          <a:lstStyle/>
          <a:p>
            <a:r>
              <a:rPr lang="zh-TW" altLang="en-US" sz="2400"/>
              <a:t>輸入參數 指定訓練方法、環境等</a:t>
            </a:r>
          </a:p>
        </p:txBody>
      </p:sp>
      <p:pic>
        <p:nvPicPr>
          <p:cNvPr id="5" name="圖片 4">
            <a:extLst>
              <a:ext uri="{FF2B5EF4-FFF2-40B4-BE49-F238E27FC236}">
                <a16:creationId xmlns:a16="http://schemas.microsoft.com/office/drawing/2014/main" id="{4F545D20-3937-CB5D-5F9B-ABEBF0A85FE5}"/>
              </a:ext>
            </a:extLst>
          </p:cNvPr>
          <p:cNvPicPr>
            <a:picLocks noChangeAspect="1"/>
          </p:cNvPicPr>
          <p:nvPr/>
        </p:nvPicPr>
        <p:blipFill rotWithShape="1">
          <a:blip r:embed="rId2"/>
          <a:srcRect r="17684"/>
          <a:stretch/>
        </p:blipFill>
        <p:spPr>
          <a:xfrm>
            <a:off x="20" y="10"/>
            <a:ext cx="4657325" cy="6857990"/>
          </a:xfrm>
          <a:prstGeom prst="rect">
            <a:avLst/>
          </a:prstGeom>
        </p:spPr>
      </p:pic>
      <p:sp>
        <p:nvSpPr>
          <p:cNvPr id="3" name="內容版面配置區 2">
            <a:extLst>
              <a:ext uri="{FF2B5EF4-FFF2-40B4-BE49-F238E27FC236}">
                <a16:creationId xmlns:a16="http://schemas.microsoft.com/office/drawing/2014/main" id="{C0DBEDE3-6028-9F26-8642-89E9EE006243}"/>
              </a:ext>
            </a:extLst>
          </p:cNvPr>
          <p:cNvSpPr>
            <a:spLocks noGrp="1"/>
          </p:cNvSpPr>
          <p:nvPr>
            <p:ph idx="1"/>
          </p:nvPr>
        </p:nvSpPr>
        <p:spPr>
          <a:xfrm>
            <a:off x="5445496" y="2640692"/>
            <a:ext cx="5925310" cy="546810"/>
          </a:xfrm>
        </p:spPr>
        <p:txBody>
          <a:bodyPr>
            <a:normAutofit/>
          </a:bodyPr>
          <a:lstStyle/>
          <a:p>
            <a:r>
              <a:rPr lang="en-US" altLang="zh-TW" dirty="0">
                <a:solidFill>
                  <a:schemeClr val="bg1"/>
                </a:solidFill>
              </a:rPr>
              <a:t>train.py</a:t>
            </a:r>
            <a:r>
              <a:rPr lang="zh-TW" altLang="en-US" dirty="0">
                <a:solidFill>
                  <a:schemeClr val="bg1"/>
                </a:solidFill>
              </a:rPr>
              <a:t>讀取設定參數</a:t>
            </a:r>
          </a:p>
        </p:txBody>
      </p:sp>
      <p:cxnSp>
        <p:nvCxnSpPr>
          <p:cNvPr id="7" name="直線單箭頭接點 6">
            <a:extLst>
              <a:ext uri="{FF2B5EF4-FFF2-40B4-BE49-F238E27FC236}">
                <a16:creationId xmlns:a16="http://schemas.microsoft.com/office/drawing/2014/main" id="{B26C5DF7-F3C1-5A38-E006-3E0AF776FAA9}"/>
              </a:ext>
            </a:extLst>
          </p:cNvPr>
          <p:cNvCxnSpPr>
            <a:cxnSpLocks/>
          </p:cNvCxnSpPr>
          <p:nvPr/>
        </p:nvCxnSpPr>
        <p:spPr>
          <a:xfrm flipH="1">
            <a:off x="3732785" y="3544131"/>
            <a:ext cx="1220249" cy="98433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F39BFB48-182E-2D7E-C99B-2D1D043A4D16}"/>
              </a:ext>
            </a:extLst>
          </p:cNvPr>
          <p:cNvSpPr txBox="1"/>
          <p:nvPr/>
        </p:nvSpPr>
        <p:spPr>
          <a:xfrm>
            <a:off x="4746422" y="3082466"/>
            <a:ext cx="4864607" cy="923330"/>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solidFill>
                  <a:schemeClr val="bg1"/>
                </a:solidFill>
              </a:rPr>
              <a:t>我們使用</a:t>
            </a:r>
            <a:r>
              <a:rPr lang="en-US" altLang="zh-TW" dirty="0">
                <a:solidFill>
                  <a:schemeClr val="bg1"/>
                </a:solidFill>
              </a:rPr>
              <a:t>graph</a:t>
            </a:r>
            <a:r>
              <a:rPr lang="zh-TW" altLang="en-US" dirty="0">
                <a:solidFill>
                  <a:schemeClr val="bg1"/>
                </a:solidFill>
              </a:rPr>
              <a:t>參數來進行</a:t>
            </a:r>
            <a:br>
              <a:rPr lang="en-US" altLang="zh-TW" dirty="0">
                <a:solidFill>
                  <a:schemeClr val="bg1"/>
                </a:solidFill>
              </a:rPr>
            </a:br>
            <a:r>
              <a:rPr lang="zh-TW" altLang="en-US" dirty="0">
                <a:solidFill>
                  <a:schemeClr val="bg1"/>
                </a:solidFill>
              </a:rPr>
              <a:t>於是在這邊建立環境時會將使用的環境轉為使用包含</a:t>
            </a:r>
            <a:r>
              <a:rPr lang="en-US" altLang="zh-TW" dirty="0">
                <a:solidFill>
                  <a:schemeClr val="bg1"/>
                </a:solidFill>
              </a:rPr>
              <a:t>graph</a:t>
            </a:r>
            <a:r>
              <a:rPr lang="zh-TW" altLang="en-US" dirty="0">
                <a:solidFill>
                  <a:schemeClr val="bg1"/>
                </a:solidFill>
              </a:rPr>
              <a:t>參數作為引數地的環境設定</a:t>
            </a:r>
          </a:p>
        </p:txBody>
      </p:sp>
      <p:pic>
        <p:nvPicPr>
          <p:cNvPr id="13" name="圖片 12">
            <a:extLst>
              <a:ext uri="{FF2B5EF4-FFF2-40B4-BE49-F238E27FC236}">
                <a16:creationId xmlns:a16="http://schemas.microsoft.com/office/drawing/2014/main" id="{BA686A3C-0C80-5F5D-C504-A5E2DCB21076}"/>
              </a:ext>
            </a:extLst>
          </p:cNvPr>
          <p:cNvPicPr>
            <a:picLocks noChangeAspect="1"/>
          </p:cNvPicPr>
          <p:nvPr/>
        </p:nvPicPr>
        <p:blipFill rotWithShape="1">
          <a:blip r:embed="rId3"/>
          <a:srcRect r="33985"/>
          <a:stretch/>
        </p:blipFill>
        <p:spPr>
          <a:xfrm>
            <a:off x="968227" y="4703574"/>
            <a:ext cx="3811038" cy="2076740"/>
          </a:xfrm>
          <a:prstGeom prst="rect">
            <a:avLst/>
          </a:prstGeom>
        </p:spPr>
      </p:pic>
      <p:pic>
        <p:nvPicPr>
          <p:cNvPr id="15" name="圖片 14">
            <a:extLst>
              <a:ext uri="{FF2B5EF4-FFF2-40B4-BE49-F238E27FC236}">
                <a16:creationId xmlns:a16="http://schemas.microsoft.com/office/drawing/2014/main" id="{476049EC-F26D-124F-A71C-BD92CBC659A9}"/>
              </a:ext>
            </a:extLst>
          </p:cNvPr>
          <p:cNvPicPr>
            <a:picLocks noChangeAspect="1"/>
          </p:cNvPicPr>
          <p:nvPr/>
        </p:nvPicPr>
        <p:blipFill rotWithShape="1">
          <a:blip r:embed="rId4"/>
          <a:srcRect r="29925"/>
          <a:stretch/>
        </p:blipFill>
        <p:spPr>
          <a:xfrm>
            <a:off x="7717735" y="4735094"/>
            <a:ext cx="4005359" cy="1962424"/>
          </a:xfrm>
          <a:prstGeom prst="rect">
            <a:avLst/>
          </a:prstGeom>
        </p:spPr>
      </p:pic>
      <p:cxnSp>
        <p:nvCxnSpPr>
          <p:cNvPr id="16" name="直線單箭頭接點 15">
            <a:extLst>
              <a:ext uri="{FF2B5EF4-FFF2-40B4-BE49-F238E27FC236}">
                <a16:creationId xmlns:a16="http://schemas.microsoft.com/office/drawing/2014/main" id="{002BD2C2-207B-B3CF-F0D1-9CBA5624A781}"/>
              </a:ext>
            </a:extLst>
          </p:cNvPr>
          <p:cNvCxnSpPr>
            <a:cxnSpLocks/>
          </p:cNvCxnSpPr>
          <p:nvPr/>
        </p:nvCxnSpPr>
        <p:spPr>
          <a:xfrm flipH="1">
            <a:off x="4167390" y="4036298"/>
            <a:ext cx="175519" cy="8324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098D939E-74AA-47FE-0DAA-CD3E061D26A0}"/>
              </a:ext>
            </a:extLst>
          </p:cNvPr>
          <p:cNvCxnSpPr>
            <a:cxnSpLocks/>
          </p:cNvCxnSpPr>
          <p:nvPr/>
        </p:nvCxnSpPr>
        <p:spPr>
          <a:xfrm>
            <a:off x="10036885" y="4652127"/>
            <a:ext cx="355002" cy="122709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1D7DA83D-8625-30C1-A4CA-3617E70F34EC}"/>
              </a:ext>
            </a:extLst>
          </p:cNvPr>
          <p:cNvSpPr txBox="1"/>
          <p:nvPr/>
        </p:nvSpPr>
        <p:spPr>
          <a:xfrm>
            <a:off x="7445579" y="4005796"/>
            <a:ext cx="4864607" cy="646331"/>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solidFill>
                  <a:schemeClr val="bg1"/>
                </a:solidFill>
              </a:rPr>
              <a:t>同上</a:t>
            </a:r>
            <a:br>
              <a:rPr lang="en-US" altLang="zh-TW" dirty="0">
                <a:solidFill>
                  <a:schemeClr val="bg1"/>
                </a:solidFill>
              </a:rPr>
            </a:br>
            <a:r>
              <a:rPr lang="zh-TW" altLang="en-US" dirty="0">
                <a:solidFill>
                  <a:schemeClr val="bg1"/>
                </a:solidFill>
              </a:rPr>
              <a:t>指定用</a:t>
            </a:r>
            <a:r>
              <a:rPr lang="en-US" altLang="zh-TW" dirty="0" err="1">
                <a:solidFill>
                  <a:schemeClr val="bg1"/>
                </a:solidFill>
              </a:rPr>
              <a:t>rmappo</a:t>
            </a:r>
            <a:r>
              <a:rPr lang="zh-TW" altLang="en-US" dirty="0">
                <a:solidFill>
                  <a:schemeClr val="bg1"/>
                </a:solidFill>
              </a:rPr>
              <a:t>作為核心的演算法</a:t>
            </a:r>
          </a:p>
        </p:txBody>
      </p:sp>
    </p:spTree>
    <p:extLst>
      <p:ext uri="{BB962C8B-B14F-4D97-AF65-F5344CB8AC3E}">
        <p14:creationId xmlns:p14="http://schemas.microsoft.com/office/powerpoint/2010/main" val="30425594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圖片 18">
            <a:extLst>
              <a:ext uri="{FF2B5EF4-FFF2-40B4-BE49-F238E27FC236}">
                <a16:creationId xmlns:a16="http://schemas.microsoft.com/office/drawing/2014/main" id="{05D8C17E-9CF4-BD94-B43C-31F08A8C14EA}"/>
              </a:ext>
            </a:extLst>
          </p:cNvPr>
          <p:cNvPicPr>
            <a:picLocks noChangeAspect="1"/>
          </p:cNvPicPr>
          <p:nvPr/>
        </p:nvPicPr>
        <p:blipFill rotWithShape="1">
          <a:blip r:embed="rId2"/>
          <a:srcRect r="15055" b="-1"/>
          <a:stretch/>
        </p:blipFill>
        <p:spPr>
          <a:xfrm>
            <a:off x="4650909" y="10"/>
            <a:ext cx="7541090" cy="6857989"/>
          </a:xfrm>
          <a:prstGeom prst="rect">
            <a:avLst/>
          </a:prstGeom>
        </p:spPr>
      </p:pic>
      <p:sp>
        <p:nvSpPr>
          <p:cNvPr id="26" name="Rectangle 2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E31B18EA-BC91-5200-499A-2BE1D1D48073}"/>
              </a:ext>
            </a:extLst>
          </p:cNvPr>
          <p:cNvSpPr>
            <a:spLocks noGrp="1"/>
          </p:cNvSpPr>
          <p:nvPr>
            <p:ph type="title"/>
          </p:nvPr>
        </p:nvSpPr>
        <p:spPr>
          <a:xfrm>
            <a:off x="643467" y="643467"/>
            <a:ext cx="3363974" cy="1728044"/>
          </a:xfrm>
          <a:noFill/>
          <a:ln>
            <a:solidFill>
              <a:schemeClr val="bg1"/>
            </a:solidFill>
          </a:ln>
        </p:spPr>
        <p:txBody>
          <a:bodyPr vert="horz" wrap="square" lIns="274320" tIns="182880" rIns="274320" bIns="182880" rtlCol="0" anchorCtr="1">
            <a:normAutofit/>
          </a:bodyPr>
          <a:lstStyle/>
          <a:p>
            <a:r>
              <a:rPr lang="zh-TW" altLang="en-US">
                <a:solidFill>
                  <a:schemeClr val="bg1"/>
                </a:solidFill>
                <a:latin typeface="+mj-lt"/>
                <a:ea typeface="+mj-ea"/>
              </a:rPr>
              <a:t>指定運算方法</a:t>
            </a:r>
          </a:p>
        </p:txBody>
      </p:sp>
      <p:sp>
        <p:nvSpPr>
          <p:cNvPr id="3" name="內容版面配置區 2">
            <a:extLst>
              <a:ext uri="{FF2B5EF4-FFF2-40B4-BE49-F238E27FC236}">
                <a16:creationId xmlns:a16="http://schemas.microsoft.com/office/drawing/2014/main" id="{BED11DC6-AF6C-4E6B-8EF5-B53C1441A220}"/>
              </a:ext>
            </a:extLst>
          </p:cNvPr>
          <p:cNvSpPr>
            <a:spLocks noGrp="1"/>
          </p:cNvSpPr>
          <p:nvPr>
            <p:ph idx="1"/>
          </p:nvPr>
        </p:nvSpPr>
        <p:spPr>
          <a:xfrm>
            <a:off x="643468" y="2638044"/>
            <a:ext cx="3363974" cy="3415622"/>
          </a:xfrm>
        </p:spPr>
        <p:txBody>
          <a:bodyPr vert="horz" lIns="91440" tIns="45720" rIns="91440" bIns="45720" rtlCol="0">
            <a:normAutofit/>
          </a:bodyPr>
          <a:lstStyle/>
          <a:p>
            <a:pPr marL="342900" indent="-342900">
              <a:buFont typeface="+mj-lt"/>
              <a:buAutoNum type="arabicPeriod"/>
            </a:pPr>
            <a:r>
              <a:rPr lang="zh-TW" altLang="en-US" dirty="0">
                <a:solidFill>
                  <a:schemeClr val="bg1"/>
                </a:solidFill>
                <a:latin typeface="+mn-lt"/>
                <a:ea typeface="+mn-ea"/>
              </a:rPr>
              <a:t>指定全局資訊獲取的策略</a:t>
            </a:r>
            <a:r>
              <a:rPr lang="en-US" altLang="zh-TW" dirty="0">
                <a:solidFill>
                  <a:schemeClr val="bg1"/>
                </a:solidFill>
                <a:latin typeface="+mn-lt"/>
                <a:ea typeface="+mn-ea"/>
              </a:rPr>
              <a:t>(</a:t>
            </a:r>
            <a:r>
              <a:rPr lang="zh-TW" altLang="en-US" dirty="0">
                <a:solidFill>
                  <a:schemeClr val="bg1"/>
                </a:solidFill>
                <a:latin typeface="+mn-lt"/>
                <a:ea typeface="+mn-ea"/>
              </a:rPr>
              <a:t>用分享局部訊息來拼湊</a:t>
            </a:r>
            <a:r>
              <a:rPr lang="en-US" altLang="zh-TW" dirty="0">
                <a:solidFill>
                  <a:schemeClr val="bg1"/>
                </a:solidFill>
                <a:latin typeface="+mn-lt"/>
                <a:ea typeface="+mn-ea"/>
              </a:rPr>
              <a:t>)</a:t>
            </a:r>
          </a:p>
          <a:p>
            <a:pPr marL="342900" indent="-342900">
              <a:buFont typeface="+mj-lt"/>
              <a:buAutoNum type="arabicPeriod"/>
            </a:pPr>
            <a:r>
              <a:rPr lang="zh-TW" altLang="en-US" dirty="0">
                <a:solidFill>
                  <a:schemeClr val="bg1"/>
                </a:solidFill>
                <a:latin typeface="+mn-lt"/>
                <a:ea typeface="+mn-ea"/>
              </a:rPr>
              <a:t>將設定參數引入主要的演算法中</a:t>
            </a:r>
            <a:endParaRPr lang="en-US" altLang="zh-TW" dirty="0">
              <a:solidFill>
                <a:schemeClr val="bg1"/>
              </a:solidFill>
              <a:latin typeface="+mn-lt"/>
              <a:ea typeface="+mn-ea"/>
            </a:endParaRPr>
          </a:p>
          <a:p>
            <a:pPr marL="342900" indent="-342900">
              <a:buFont typeface="+mj-lt"/>
              <a:buAutoNum type="arabicPeriod"/>
            </a:pPr>
            <a:r>
              <a:rPr lang="zh-TW" altLang="en-US" dirty="0">
                <a:solidFill>
                  <a:schemeClr val="bg1"/>
                </a:solidFill>
                <a:latin typeface="+mn-lt"/>
                <a:ea typeface="+mn-ea"/>
              </a:rPr>
              <a:t>設定回饋</a:t>
            </a:r>
            <a:r>
              <a:rPr lang="en-US" altLang="zh-TW" dirty="0">
                <a:solidFill>
                  <a:schemeClr val="bg1"/>
                </a:solidFill>
                <a:latin typeface="+mn-lt"/>
                <a:ea typeface="+mn-ea"/>
              </a:rPr>
              <a:t>(</a:t>
            </a:r>
            <a:r>
              <a:rPr lang="zh-TW" altLang="en-US" dirty="0">
                <a:solidFill>
                  <a:schemeClr val="bg1"/>
                </a:solidFill>
                <a:latin typeface="+mn-lt"/>
                <a:ea typeface="+mn-ea"/>
              </a:rPr>
              <a:t>演員與評論家算法的</a:t>
            </a:r>
            <a:r>
              <a:rPr lang="en-US" altLang="zh-TW" dirty="0">
                <a:solidFill>
                  <a:schemeClr val="bg1"/>
                </a:solidFill>
                <a:latin typeface="+mn-lt"/>
                <a:ea typeface="+mn-ea"/>
              </a:rPr>
              <a:t>)</a:t>
            </a:r>
            <a:r>
              <a:rPr lang="zh-TW" altLang="en-US" dirty="0">
                <a:solidFill>
                  <a:schemeClr val="bg1"/>
                </a:solidFill>
                <a:latin typeface="+mn-lt"/>
                <a:ea typeface="+mn-ea"/>
              </a:rPr>
              <a:t>參數</a:t>
            </a:r>
          </a:p>
        </p:txBody>
      </p:sp>
      <p:sp>
        <p:nvSpPr>
          <p:cNvPr id="22" name="內容版面配置區 2">
            <a:extLst>
              <a:ext uri="{FF2B5EF4-FFF2-40B4-BE49-F238E27FC236}">
                <a16:creationId xmlns:a16="http://schemas.microsoft.com/office/drawing/2014/main" id="{98285AD5-75C6-4A3A-69A7-03218A896763}"/>
              </a:ext>
            </a:extLst>
          </p:cNvPr>
          <p:cNvSpPr txBox="1">
            <a:spLocks/>
          </p:cNvSpPr>
          <p:nvPr/>
        </p:nvSpPr>
        <p:spPr>
          <a:xfrm>
            <a:off x="5037852" y="256639"/>
            <a:ext cx="692690" cy="72893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altLang="zh-TW">
                <a:solidFill>
                  <a:srgbClr val="FF0000"/>
                </a:solidFill>
                <a:latin typeface="+mn-lt"/>
                <a:ea typeface="+mn-ea"/>
              </a:rPr>
              <a:t>1.</a:t>
            </a:r>
            <a:endParaRPr lang="zh-TW" altLang="en-US">
              <a:solidFill>
                <a:srgbClr val="FF0000"/>
              </a:solidFill>
              <a:latin typeface="+mn-lt"/>
              <a:ea typeface="+mn-ea"/>
            </a:endParaRPr>
          </a:p>
        </p:txBody>
      </p:sp>
      <p:sp>
        <p:nvSpPr>
          <p:cNvPr id="23" name="內容版面配置區 2">
            <a:extLst>
              <a:ext uri="{FF2B5EF4-FFF2-40B4-BE49-F238E27FC236}">
                <a16:creationId xmlns:a16="http://schemas.microsoft.com/office/drawing/2014/main" id="{770DCEE5-82CE-0EA0-CCAC-98BC4F7571CE}"/>
              </a:ext>
            </a:extLst>
          </p:cNvPr>
          <p:cNvSpPr txBox="1">
            <a:spLocks/>
          </p:cNvSpPr>
          <p:nvPr/>
        </p:nvSpPr>
        <p:spPr>
          <a:xfrm>
            <a:off x="5155217" y="3064533"/>
            <a:ext cx="692690" cy="72893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altLang="zh-TW">
                <a:solidFill>
                  <a:srgbClr val="FF0000"/>
                </a:solidFill>
                <a:latin typeface="+mn-lt"/>
                <a:ea typeface="+mn-ea"/>
              </a:rPr>
              <a:t>2.</a:t>
            </a:r>
            <a:endParaRPr lang="zh-TW" altLang="en-US">
              <a:solidFill>
                <a:srgbClr val="FF0000"/>
              </a:solidFill>
              <a:latin typeface="+mn-lt"/>
              <a:ea typeface="+mn-ea"/>
            </a:endParaRPr>
          </a:p>
        </p:txBody>
      </p:sp>
      <p:sp>
        <p:nvSpPr>
          <p:cNvPr id="25" name="內容版面配置區 2">
            <a:extLst>
              <a:ext uri="{FF2B5EF4-FFF2-40B4-BE49-F238E27FC236}">
                <a16:creationId xmlns:a16="http://schemas.microsoft.com/office/drawing/2014/main" id="{86A67B3C-9D2E-CF73-6BD0-B856B0AA624B}"/>
              </a:ext>
            </a:extLst>
          </p:cNvPr>
          <p:cNvSpPr txBox="1">
            <a:spLocks/>
          </p:cNvSpPr>
          <p:nvPr/>
        </p:nvSpPr>
        <p:spPr>
          <a:xfrm>
            <a:off x="5012600" y="3429000"/>
            <a:ext cx="692690" cy="72893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altLang="zh-TW">
                <a:solidFill>
                  <a:srgbClr val="FF0000"/>
                </a:solidFill>
                <a:latin typeface="+mn-lt"/>
                <a:ea typeface="+mn-ea"/>
              </a:rPr>
              <a:t>3.</a:t>
            </a:r>
            <a:endParaRPr lang="zh-TW" altLang="en-US">
              <a:solidFill>
                <a:srgbClr val="FF0000"/>
              </a:solidFill>
              <a:latin typeface="+mn-lt"/>
              <a:ea typeface="+mn-ea"/>
            </a:endParaRPr>
          </a:p>
        </p:txBody>
      </p:sp>
    </p:spTree>
    <p:extLst>
      <p:ext uri="{BB962C8B-B14F-4D97-AF65-F5344CB8AC3E}">
        <p14:creationId xmlns:p14="http://schemas.microsoft.com/office/powerpoint/2010/main" val="312717563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85FBF4DC-E34B-1966-BA80-FD5432F6B5BA}"/>
              </a:ext>
            </a:extLst>
          </p:cNvPr>
          <p:cNvPicPr>
            <a:picLocks noGrp="1" noChangeAspect="1"/>
          </p:cNvPicPr>
          <p:nvPr>
            <p:ph idx="1"/>
          </p:nvPr>
        </p:nvPicPr>
        <p:blipFill>
          <a:blip r:embed="rId2"/>
          <a:srcRect/>
          <a:stretch/>
        </p:blipFill>
        <p:spPr>
          <a:xfrm>
            <a:off x="690880" y="0"/>
            <a:ext cx="10302240" cy="6872631"/>
          </a:xfrm>
        </p:spPr>
      </p:pic>
      <p:sp>
        <p:nvSpPr>
          <p:cNvPr id="2" name="標題 1">
            <a:extLst>
              <a:ext uri="{FF2B5EF4-FFF2-40B4-BE49-F238E27FC236}">
                <a16:creationId xmlns:a16="http://schemas.microsoft.com/office/drawing/2014/main" id="{17D992F5-90B6-AEF6-FDCF-F56FCEADE7D7}"/>
              </a:ext>
            </a:extLst>
          </p:cNvPr>
          <p:cNvSpPr>
            <a:spLocks noGrp="1"/>
          </p:cNvSpPr>
          <p:nvPr>
            <p:ph type="title"/>
          </p:nvPr>
        </p:nvSpPr>
        <p:spPr>
          <a:xfrm>
            <a:off x="6051296" y="304292"/>
            <a:ext cx="5449824" cy="752348"/>
          </a:xfrm>
        </p:spPr>
        <p:txBody>
          <a:bodyPr/>
          <a:lstStyle/>
          <a:p>
            <a:r>
              <a:rPr lang="en-US" altLang="zh-TW" dirty="0"/>
              <a:t>GRAPh_MPE_RUNNER.py</a:t>
            </a:r>
            <a:endParaRPr lang="zh-TW" altLang="en-US" dirty="0"/>
          </a:p>
        </p:txBody>
      </p:sp>
    </p:spTree>
    <p:extLst>
      <p:ext uri="{BB962C8B-B14F-4D97-AF65-F5344CB8AC3E}">
        <p14:creationId xmlns:p14="http://schemas.microsoft.com/office/powerpoint/2010/main" val="3741338115"/>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2139DEC3-4897-8EE0-327D-00AED188EDF6}"/>
              </a:ext>
            </a:extLst>
          </p:cNvPr>
          <p:cNvSpPr>
            <a:spLocks noGrp="1"/>
          </p:cNvSpPr>
          <p:nvPr>
            <p:ph type="title"/>
          </p:nvPr>
        </p:nvSpPr>
        <p:spPr>
          <a:xfrm>
            <a:off x="2197587" y="5422431"/>
            <a:ext cx="7729729" cy="855406"/>
          </a:xfrm>
          <a:noFill/>
          <a:ln>
            <a:solidFill>
              <a:schemeClr val="bg1"/>
            </a:solidFill>
          </a:ln>
        </p:spPr>
        <p:txBody>
          <a:bodyPr>
            <a:normAutofit/>
          </a:bodyPr>
          <a:lstStyle/>
          <a:p>
            <a:r>
              <a:rPr lang="zh-TW" altLang="en-US" sz="2400">
                <a:solidFill>
                  <a:schemeClr val="bg1"/>
                </a:solidFill>
              </a:rPr>
              <a:t>圖形網路資訊共享</a:t>
            </a:r>
          </a:p>
        </p:txBody>
      </p:sp>
      <p:pic>
        <p:nvPicPr>
          <p:cNvPr id="7" name="圖片 6">
            <a:extLst>
              <a:ext uri="{FF2B5EF4-FFF2-40B4-BE49-F238E27FC236}">
                <a16:creationId xmlns:a16="http://schemas.microsoft.com/office/drawing/2014/main" id="{9E8856BA-D62A-AAEF-3B3E-4F97C1B96C31}"/>
              </a:ext>
            </a:extLst>
          </p:cNvPr>
          <p:cNvPicPr>
            <a:picLocks noChangeAspect="1"/>
          </p:cNvPicPr>
          <p:nvPr/>
        </p:nvPicPr>
        <p:blipFill rotWithShape="1">
          <a:blip r:embed="rId2"/>
          <a:srcRect t="24974" r="1" b="25253"/>
          <a:stretch/>
        </p:blipFill>
        <p:spPr>
          <a:xfrm>
            <a:off x="6096000" y="-1"/>
            <a:ext cx="6062452" cy="3428989"/>
          </a:xfrm>
          <a:prstGeom prst="rect">
            <a:avLst/>
          </a:prstGeom>
        </p:spPr>
      </p:pic>
      <p:pic>
        <p:nvPicPr>
          <p:cNvPr id="5" name="圖片 4">
            <a:extLst>
              <a:ext uri="{FF2B5EF4-FFF2-40B4-BE49-F238E27FC236}">
                <a16:creationId xmlns:a16="http://schemas.microsoft.com/office/drawing/2014/main" id="{E0AF51CF-D0E3-3797-B076-EF2B80628CB2}"/>
              </a:ext>
            </a:extLst>
          </p:cNvPr>
          <p:cNvPicPr>
            <a:picLocks noChangeAspect="1"/>
          </p:cNvPicPr>
          <p:nvPr/>
        </p:nvPicPr>
        <p:blipFill rotWithShape="1">
          <a:blip r:embed="rId3"/>
          <a:srcRect t="3912" r="1" b="20802"/>
          <a:stretch/>
        </p:blipFill>
        <p:spPr>
          <a:xfrm>
            <a:off x="8317" y="0"/>
            <a:ext cx="6062472" cy="3428999"/>
          </a:xfrm>
          <a:prstGeom prst="rect">
            <a:avLst/>
          </a:prstGeom>
        </p:spPr>
      </p:pic>
      <p:sp>
        <p:nvSpPr>
          <p:cNvPr id="3" name="內容版面配置區 2">
            <a:extLst>
              <a:ext uri="{FF2B5EF4-FFF2-40B4-BE49-F238E27FC236}">
                <a16:creationId xmlns:a16="http://schemas.microsoft.com/office/drawing/2014/main" id="{9A2DABFB-D83B-56D2-E008-CFA4F325857C}"/>
              </a:ext>
            </a:extLst>
          </p:cNvPr>
          <p:cNvSpPr>
            <a:spLocks noGrp="1"/>
          </p:cNvSpPr>
          <p:nvPr>
            <p:ph idx="1"/>
          </p:nvPr>
        </p:nvSpPr>
        <p:spPr>
          <a:xfrm>
            <a:off x="6508376" y="3720171"/>
            <a:ext cx="5467651" cy="1174657"/>
          </a:xfrm>
        </p:spPr>
        <p:txBody>
          <a:bodyPr>
            <a:normAutofit/>
          </a:bodyPr>
          <a:lstStyle/>
          <a:p>
            <a:r>
              <a:rPr lang="zh-TW" altLang="en-US">
                <a:solidFill>
                  <a:schemeClr val="bg1"/>
                </a:solidFill>
              </a:rPr>
              <a:t>為了在基礎的演算法上加入</a:t>
            </a:r>
            <a:r>
              <a:rPr lang="en-US" altLang="zh-TW">
                <a:solidFill>
                  <a:schemeClr val="bg1"/>
                </a:solidFill>
              </a:rPr>
              <a:t>graph</a:t>
            </a:r>
            <a:r>
              <a:rPr lang="zh-TW" altLang="en-US">
                <a:solidFill>
                  <a:schemeClr val="bg1"/>
                </a:solidFill>
              </a:rPr>
              <a:t>的部分，做局部</a:t>
            </a:r>
            <a:r>
              <a:rPr lang="en-US" altLang="zh-TW">
                <a:solidFill>
                  <a:schemeClr val="bg1"/>
                </a:solidFill>
              </a:rPr>
              <a:t>agents</a:t>
            </a:r>
            <a:r>
              <a:rPr lang="zh-TW" altLang="en-US">
                <a:solidFill>
                  <a:schemeClr val="bg1"/>
                </a:solidFill>
              </a:rPr>
              <a:t>間的資訊共享，從</a:t>
            </a:r>
            <a:r>
              <a:rPr lang="en-US" altLang="zh-TW" err="1">
                <a:solidFill>
                  <a:schemeClr val="bg1"/>
                </a:solidFill>
              </a:rPr>
              <a:t>graph_mpe_runner</a:t>
            </a:r>
            <a:r>
              <a:rPr lang="zh-TW" altLang="en-US">
                <a:solidFill>
                  <a:schemeClr val="bg1"/>
                </a:solidFill>
              </a:rPr>
              <a:t>處理從</a:t>
            </a:r>
            <a:r>
              <a:rPr lang="en-US" altLang="zh-TW" err="1">
                <a:solidFill>
                  <a:schemeClr val="bg1"/>
                </a:solidFill>
              </a:rPr>
              <a:t>base_runner</a:t>
            </a:r>
            <a:r>
              <a:rPr lang="zh-TW" altLang="en-US">
                <a:solidFill>
                  <a:schemeClr val="bg1"/>
                </a:solidFill>
              </a:rPr>
              <a:t>回傳的參數。</a:t>
            </a:r>
          </a:p>
        </p:txBody>
      </p:sp>
      <p:sp>
        <p:nvSpPr>
          <p:cNvPr id="14" name="矩形 13">
            <a:extLst>
              <a:ext uri="{FF2B5EF4-FFF2-40B4-BE49-F238E27FC236}">
                <a16:creationId xmlns:a16="http://schemas.microsoft.com/office/drawing/2014/main" id="{6F26B290-A890-F4DD-8C71-2204EE97FF9F}"/>
              </a:ext>
            </a:extLst>
          </p:cNvPr>
          <p:cNvSpPr/>
          <p:nvPr/>
        </p:nvSpPr>
        <p:spPr>
          <a:xfrm>
            <a:off x="6655378" y="-11"/>
            <a:ext cx="5163670" cy="10865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DE95D5-3EB0-CE6D-4C23-5B6064FF8CA3}"/>
              </a:ext>
            </a:extLst>
          </p:cNvPr>
          <p:cNvSpPr/>
          <p:nvPr/>
        </p:nvSpPr>
        <p:spPr>
          <a:xfrm>
            <a:off x="6655376" y="1280522"/>
            <a:ext cx="5163670" cy="213304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標題 1">
            <a:extLst>
              <a:ext uri="{FF2B5EF4-FFF2-40B4-BE49-F238E27FC236}">
                <a16:creationId xmlns:a16="http://schemas.microsoft.com/office/drawing/2014/main" id="{0B7B2EEA-99B1-920B-F958-EF5F042C43AB}"/>
              </a:ext>
            </a:extLst>
          </p:cNvPr>
          <p:cNvSpPr txBox="1">
            <a:spLocks/>
          </p:cNvSpPr>
          <p:nvPr/>
        </p:nvSpPr>
        <p:spPr bwMode="black">
          <a:xfrm>
            <a:off x="10118262" y="1280523"/>
            <a:ext cx="1700785" cy="433964"/>
          </a:xfrm>
          <a:prstGeom prst="rect">
            <a:avLst/>
          </a:prstGeom>
          <a:noFill/>
          <a:ln w="31750" cap="sq">
            <a:solidFill>
              <a:srgbClr val="FF000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icrosoft JhengHei UI" panose="020B0604030504040204" pitchFamily="34" charset="-120"/>
                <a:ea typeface="Microsoft JhengHei UI" panose="020B0604030504040204" pitchFamily="34" charset="-120"/>
                <a:cs typeface="+mj-cs"/>
              </a:defRPr>
            </a:lvl1pPr>
          </a:lstStyle>
          <a:p>
            <a:r>
              <a:rPr lang="en-US" altLang="zh-TW" sz="1600" cap="none">
                <a:solidFill>
                  <a:srgbClr val="FFFF00"/>
                </a:solidFill>
              </a:rPr>
              <a:t>config</a:t>
            </a:r>
            <a:r>
              <a:rPr lang="zh-TW" altLang="en-US" sz="1600" cap="none">
                <a:solidFill>
                  <a:srgbClr val="FFFF00"/>
                </a:solidFill>
              </a:rPr>
              <a:t>參數</a:t>
            </a:r>
          </a:p>
        </p:txBody>
      </p:sp>
      <p:sp>
        <p:nvSpPr>
          <p:cNvPr id="17" name="標題 1">
            <a:extLst>
              <a:ext uri="{FF2B5EF4-FFF2-40B4-BE49-F238E27FC236}">
                <a16:creationId xmlns:a16="http://schemas.microsoft.com/office/drawing/2014/main" id="{F0D2B791-A93A-8A7D-A43B-C0C759CA51F1}"/>
              </a:ext>
            </a:extLst>
          </p:cNvPr>
          <p:cNvSpPr txBox="1">
            <a:spLocks/>
          </p:cNvSpPr>
          <p:nvPr/>
        </p:nvSpPr>
        <p:spPr bwMode="black">
          <a:xfrm>
            <a:off x="10118261" y="-18393"/>
            <a:ext cx="1700785" cy="433964"/>
          </a:xfrm>
          <a:prstGeom prst="rect">
            <a:avLst/>
          </a:prstGeom>
          <a:noFill/>
          <a:ln w="31750" cap="sq">
            <a:solidFill>
              <a:srgbClr val="FF000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icrosoft JhengHei UI" panose="020B0604030504040204" pitchFamily="34" charset="-120"/>
                <a:ea typeface="Microsoft JhengHei UI" panose="020B0604030504040204" pitchFamily="34" charset="-120"/>
                <a:cs typeface="+mj-cs"/>
              </a:defRPr>
            </a:lvl1pPr>
          </a:lstStyle>
          <a:p>
            <a:r>
              <a:rPr lang="en-US" altLang="zh-TW" sz="1600" cap="none">
                <a:solidFill>
                  <a:srgbClr val="FFFF00"/>
                </a:solidFill>
              </a:rPr>
              <a:t>agents</a:t>
            </a:r>
            <a:r>
              <a:rPr lang="zh-TW" altLang="en-US" sz="1600" cap="none">
                <a:solidFill>
                  <a:srgbClr val="FFFF00"/>
                </a:solidFill>
              </a:rPr>
              <a:t>參數</a:t>
            </a:r>
          </a:p>
        </p:txBody>
      </p:sp>
      <p:sp>
        <p:nvSpPr>
          <p:cNvPr id="18" name="標題 1">
            <a:extLst>
              <a:ext uri="{FF2B5EF4-FFF2-40B4-BE49-F238E27FC236}">
                <a16:creationId xmlns:a16="http://schemas.microsoft.com/office/drawing/2014/main" id="{86249B4F-8EED-DD1E-4E03-44A16E976018}"/>
              </a:ext>
            </a:extLst>
          </p:cNvPr>
          <p:cNvSpPr txBox="1">
            <a:spLocks/>
          </p:cNvSpPr>
          <p:nvPr/>
        </p:nvSpPr>
        <p:spPr bwMode="black">
          <a:xfrm>
            <a:off x="3646842" y="415571"/>
            <a:ext cx="2415610" cy="1144319"/>
          </a:xfrm>
          <a:prstGeom prst="rect">
            <a:avLst/>
          </a:prstGeom>
          <a:noFill/>
          <a:ln w="31750" cap="sq">
            <a:solidFill>
              <a:srgbClr val="FF000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icrosoft JhengHei UI" panose="020B0604030504040204" pitchFamily="34" charset="-120"/>
                <a:ea typeface="Microsoft JhengHei UI" panose="020B0604030504040204" pitchFamily="34" charset="-120"/>
                <a:cs typeface="+mj-cs"/>
              </a:defRPr>
            </a:lvl1pPr>
          </a:lstStyle>
          <a:p>
            <a:r>
              <a:rPr lang="en-US" altLang="zh-TW" sz="1600" cap="none">
                <a:solidFill>
                  <a:srgbClr val="FFFF00"/>
                </a:solidFill>
              </a:rPr>
              <a:t>graph</a:t>
            </a:r>
            <a:r>
              <a:rPr lang="zh-TW" altLang="en-US" sz="1600" cap="none">
                <a:solidFill>
                  <a:srgbClr val="FFFF00"/>
                </a:solidFill>
              </a:rPr>
              <a:t>相關參數</a:t>
            </a:r>
            <a:endParaRPr lang="en-US" altLang="zh-TW" sz="1600" cap="none">
              <a:solidFill>
                <a:srgbClr val="FFFF00"/>
              </a:solidFill>
            </a:endParaRPr>
          </a:p>
          <a:p>
            <a:r>
              <a:rPr lang="en-US" altLang="zh-TW" sz="1600" cap="none">
                <a:solidFill>
                  <a:srgbClr val="FFFF00"/>
                </a:solidFill>
              </a:rPr>
              <a:t>(</a:t>
            </a:r>
            <a:r>
              <a:rPr lang="zh-TW" altLang="en-US" sz="1600" cap="none">
                <a:solidFill>
                  <a:srgbClr val="FFFF00"/>
                </a:solidFill>
              </a:rPr>
              <a:t>如局部環境資訊</a:t>
            </a:r>
            <a:r>
              <a:rPr lang="en-US" altLang="zh-TW" sz="1600" cap="none">
                <a:solidFill>
                  <a:srgbClr val="FFFF00"/>
                </a:solidFill>
              </a:rPr>
              <a:t>)</a:t>
            </a:r>
          </a:p>
          <a:p>
            <a:endParaRPr lang="zh-TW" altLang="en-US" sz="1600" cap="none">
              <a:solidFill>
                <a:srgbClr val="FFFF00"/>
              </a:solidFill>
            </a:endParaRPr>
          </a:p>
        </p:txBody>
      </p:sp>
      <p:pic>
        <p:nvPicPr>
          <p:cNvPr id="20" name="圖片 19">
            <a:extLst>
              <a:ext uri="{FF2B5EF4-FFF2-40B4-BE49-F238E27FC236}">
                <a16:creationId xmlns:a16="http://schemas.microsoft.com/office/drawing/2014/main" id="{380F52F1-84C9-5B95-14DD-CCC24B0D8D2E}"/>
              </a:ext>
            </a:extLst>
          </p:cNvPr>
          <p:cNvPicPr>
            <a:picLocks noChangeAspect="1"/>
          </p:cNvPicPr>
          <p:nvPr/>
        </p:nvPicPr>
        <p:blipFill>
          <a:blip r:embed="rId4"/>
          <a:stretch>
            <a:fillRect/>
          </a:stretch>
        </p:blipFill>
        <p:spPr>
          <a:xfrm>
            <a:off x="46003" y="2590531"/>
            <a:ext cx="6024786" cy="1949195"/>
          </a:xfrm>
          <a:prstGeom prst="rect">
            <a:avLst/>
          </a:prstGeom>
        </p:spPr>
      </p:pic>
    </p:spTree>
    <p:extLst>
      <p:ext uri="{BB962C8B-B14F-4D97-AF65-F5344CB8AC3E}">
        <p14:creationId xmlns:p14="http://schemas.microsoft.com/office/powerpoint/2010/main" val="3669671740"/>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85FBF4DC-E34B-1966-BA80-FD5432F6B5BA}"/>
              </a:ext>
            </a:extLst>
          </p:cNvPr>
          <p:cNvPicPr>
            <a:picLocks noGrp="1" noChangeAspect="1"/>
          </p:cNvPicPr>
          <p:nvPr>
            <p:ph idx="1"/>
          </p:nvPr>
        </p:nvPicPr>
        <p:blipFill>
          <a:blip r:embed="rId2"/>
          <a:srcRect/>
          <a:stretch/>
        </p:blipFill>
        <p:spPr>
          <a:xfrm>
            <a:off x="690880" y="0"/>
            <a:ext cx="10302240" cy="6872631"/>
          </a:xfrm>
        </p:spPr>
      </p:pic>
      <p:sp>
        <p:nvSpPr>
          <p:cNvPr id="2" name="標題 1">
            <a:extLst>
              <a:ext uri="{FF2B5EF4-FFF2-40B4-BE49-F238E27FC236}">
                <a16:creationId xmlns:a16="http://schemas.microsoft.com/office/drawing/2014/main" id="{17D992F5-90B6-AEF6-FDCF-F56FCEADE7D7}"/>
              </a:ext>
            </a:extLst>
          </p:cNvPr>
          <p:cNvSpPr>
            <a:spLocks noGrp="1"/>
          </p:cNvSpPr>
          <p:nvPr>
            <p:ph type="title"/>
          </p:nvPr>
        </p:nvSpPr>
        <p:spPr>
          <a:xfrm>
            <a:off x="6051296" y="304292"/>
            <a:ext cx="5449824" cy="752348"/>
          </a:xfrm>
        </p:spPr>
        <p:txBody>
          <a:bodyPr/>
          <a:lstStyle/>
          <a:p>
            <a:r>
              <a:rPr lang="en-US" altLang="zh-TW" dirty="0"/>
              <a:t>bace_runner.py</a:t>
            </a:r>
            <a:endParaRPr lang="zh-TW" altLang="en-US" dirty="0"/>
          </a:p>
        </p:txBody>
      </p:sp>
    </p:spTree>
    <p:extLst>
      <p:ext uri="{BB962C8B-B14F-4D97-AF65-F5344CB8AC3E}">
        <p14:creationId xmlns:p14="http://schemas.microsoft.com/office/powerpoint/2010/main" val="3584336257"/>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404280" y="1279625"/>
            <a:ext cx="7124720" cy="557824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1884" name="Google Shape;1884;p35"/>
          <p:cNvSpPr txBox="1">
            <a:spLocks noGrp="1"/>
          </p:cNvSpPr>
          <p:nvPr>
            <p:ph type="ctrTitle"/>
          </p:nvPr>
        </p:nvSpPr>
        <p:spPr>
          <a:xfrm>
            <a:off x="6998208" y="2670048"/>
            <a:ext cx="4352400" cy="2389600"/>
          </a:xfrm>
          <a:prstGeom prst="rect">
            <a:avLst/>
          </a:prstGeom>
        </p:spPr>
        <p:txBody>
          <a:bodyPr spcFirstLastPara="1" vert="horz" wrap="square" lIns="121900" tIns="121900" rIns="121900" bIns="121900" rtlCol="0" anchor="b" anchorCtr="0">
            <a:noAutofit/>
          </a:bodyPr>
          <a:lstStyle/>
          <a:p>
            <a:pPr>
              <a:lnSpc>
                <a:spcPct val="250000"/>
              </a:lnSpc>
              <a:spcBef>
                <a:spcPts val="0"/>
              </a:spcBef>
            </a:pPr>
            <a:r>
              <a:rPr lang="zh-TW" altLang="en-US" sz="6667">
                <a:solidFill>
                  <a:schemeClr val="dk2"/>
                </a:solidFill>
              </a:rPr>
              <a:t>研究動機</a:t>
            </a:r>
            <a:endParaRPr sz="6667">
              <a:solidFill>
                <a:schemeClr val="dk2"/>
              </a:solidFill>
            </a:endParaRPr>
          </a:p>
        </p:txBody>
      </p:sp>
    </p:spTree>
    <p:extLst>
      <p:ext uri="{BB962C8B-B14F-4D97-AF65-F5344CB8AC3E}">
        <p14:creationId xmlns:p14="http://schemas.microsoft.com/office/powerpoint/2010/main" val="2589082637"/>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5000"/>
          </a:schemeClr>
        </a:solidFill>
        <a:effectLst/>
      </p:bgPr>
    </p:bg>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4292706E-CB50-BBD3-3530-188C67DE146F}"/>
              </a:ext>
            </a:extLst>
          </p:cNvPr>
          <p:cNvPicPr>
            <a:picLocks noChangeAspect="1"/>
          </p:cNvPicPr>
          <p:nvPr/>
        </p:nvPicPr>
        <p:blipFill>
          <a:blip r:embed="rId2"/>
          <a:stretch>
            <a:fillRect/>
          </a:stretch>
        </p:blipFill>
        <p:spPr>
          <a:xfrm>
            <a:off x="780799" y="957635"/>
            <a:ext cx="5220429" cy="5639587"/>
          </a:xfrm>
          <a:prstGeom prst="rect">
            <a:avLst/>
          </a:prstGeom>
        </p:spPr>
      </p:pic>
      <p:sp>
        <p:nvSpPr>
          <p:cNvPr id="24" name="標題 23">
            <a:extLst>
              <a:ext uri="{FF2B5EF4-FFF2-40B4-BE49-F238E27FC236}">
                <a16:creationId xmlns:a16="http://schemas.microsoft.com/office/drawing/2014/main" id="{EA370F90-A392-AE27-AA32-2A083F836101}"/>
              </a:ext>
            </a:extLst>
          </p:cNvPr>
          <p:cNvSpPr>
            <a:spLocks noGrp="1"/>
          </p:cNvSpPr>
          <p:nvPr>
            <p:ph type="title"/>
          </p:nvPr>
        </p:nvSpPr>
        <p:spPr>
          <a:xfrm>
            <a:off x="2231136" y="310059"/>
            <a:ext cx="7540185" cy="598294"/>
          </a:xfrm>
        </p:spPr>
        <p:txBody>
          <a:bodyPr>
            <a:normAutofit fontScale="90000"/>
          </a:bodyPr>
          <a:lstStyle/>
          <a:p>
            <a:r>
              <a:rPr lang="en-US" altLang="zh-TW" dirty="0" err="1"/>
              <a:t>base_runner</a:t>
            </a:r>
            <a:endParaRPr lang="zh-TW" altLang="en-US" dirty="0"/>
          </a:p>
        </p:txBody>
      </p:sp>
      <p:sp>
        <p:nvSpPr>
          <p:cNvPr id="27" name="文字方塊 26">
            <a:extLst>
              <a:ext uri="{FF2B5EF4-FFF2-40B4-BE49-F238E27FC236}">
                <a16:creationId xmlns:a16="http://schemas.microsoft.com/office/drawing/2014/main" id="{2FC0D5C1-EB1B-A2F2-B8F5-5C6998BF794A}"/>
              </a:ext>
            </a:extLst>
          </p:cNvPr>
          <p:cNvSpPr txBox="1"/>
          <p:nvPr/>
        </p:nvSpPr>
        <p:spPr>
          <a:xfrm>
            <a:off x="2824480" y="890860"/>
            <a:ext cx="2262158" cy="369332"/>
          </a:xfrm>
          <a:prstGeom prst="rect">
            <a:avLst/>
          </a:prstGeom>
          <a:noFill/>
        </p:spPr>
        <p:txBody>
          <a:bodyPr wrap="none" rtlCol="0">
            <a:spAutoFit/>
          </a:bodyPr>
          <a:lstStyle/>
          <a:p>
            <a:r>
              <a:rPr lang="zh-TW" altLang="en-US">
                <a:solidFill>
                  <a:schemeClr val="bg1"/>
                </a:solidFill>
              </a:rPr>
              <a:t>創建並初始化代理者</a:t>
            </a:r>
          </a:p>
        </p:txBody>
      </p:sp>
      <p:sp>
        <p:nvSpPr>
          <p:cNvPr id="28" name="文字方塊 27">
            <a:extLst>
              <a:ext uri="{FF2B5EF4-FFF2-40B4-BE49-F238E27FC236}">
                <a16:creationId xmlns:a16="http://schemas.microsoft.com/office/drawing/2014/main" id="{04044168-C300-6563-F4CC-E8FC302D366A}"/>
              </a:ext>
            </a:extLst>
          </p:cNvPr>
          <p:cNvSpPr txBox="1"/>
          <p:nvPr/>
        </p:nvSpPr>
        <p:spPr>
          <a:xfrm>
            <a:off x="3689572" y="1348953"/>
            <a:ext cx="2406428" cy="369332"/>
          </a:xfrm>
          <a:prstGeom prst="rect">
            <a:avLst/>
          </a:prstGeom>
          <a:noFill/>
        </p:spPr>
        <p:txBody>
          <a:bodyPr wrap="none" rtlCol="0">
            <a:spAutoFit/>
          </a:bodyPr>
          <a:lstStyle/>
          <a:p>
            <a:r>
              <a:rPr lang="zh-TW" altLang="en-US" dirty="0">
                <a:solidFill>
                  <a:srgbClr val="FF0000"/>
                </a:solidFill>
              </a:rPr>
              <a:t>建立欄位</a:t>
            </a:r>
            <a:r>
              <a:rPr lang="en-US" altLang="zh-TW" dirty="0">
                <a:solidFill>
                  <a:srgbClr val="FF0000"/>
                </a:solidFill>
              </a:rPr>
              <a:t>&amp;</a:t>
            </a:r>
            <a:r>
              <a:rPr lang="zh-TW" altLang="en-US" dirty="0">
                <a:solidFill>
                  <a:srgbClr val="FF0000"/>
                </a:solidFill>
              </a:rPr>
              <a:t>初始化參數</a:t>
            </a:r>
          </a:p>
        </p:txBody>
      </p:sp>
      <p:sp>
        <p:nvSpPr>
          <p:cNvPr id="29" name="文字方塊 28">
            <a:extLst>
              <a:ext uri="{FF2B5EF4-FFF2-40B4-BE49-F238E27FC236}">
                <a16:creationId xmlns:a16="http://schemas.microsoft.com/office/drawing/2014/main" id="{04C9A8EE-F2FD-4103-8793-54EA5AEC8CDF}"/>
              </a:ext>
            </a:extLst>
          </p:cNvPr>
          <p:cNvSpPr txBox="1"/>
          <p:nvPr/>
        </p:nvSpPr>
        <p:spPr>
          <a:xfrm>
            <a:off x="4609497" y="1831922"/>
            <a:ext cx="1107996" cy="369332"/>
          </a:xfrm>
          <a:prstGeom prst="rect">
            <a:avLst/>
          </a:prstGeom>
          <a:noFill/>
        </p:spPr>
        <p:txBody>
          <a:bodyPr wrap="none" rtlCol="0">
            <a:spAutoFit/>
          </a:bodyPr>
          <a:lstStyle/>
          <a:p>
            <a:r>
              <a:rPr lang="zh-TW" altLang="en-US">
                <a:solidFill>
                  <a:srgbClr val="FFFF00"/>
                </a:solidFill>
              </a:rPr>
              <a:t>提取參數</a:t>
            </a:r>
          </a:p>
        </p:txBody>
      </p:sp>
      <p:sp>
        <p:nvSpPr>
          <p:cNvPr id="30" name="文字方塊 29">
            <a:extLst>
              <a:ext uri="{FF2B5EF4-FFF2-40B4-BE49-F238E27FC236}">
                <a16:creationId xmlns:a16="http://schemas.microsoft.com/office/drawing/2014/main" id="{DD77D930-CE97-B2B9-B706-C6C7110E372C}"/>
              </a:ext>
            </a:extLst>
          </p:cNvPr>
          <p:cNvSpPr txBox="1"/>
          <p:nvPr/>
        </p:nvSpPr>
        <p:spPr>
          <a:xfrm>
            <a:off x="3391013" y="5509047"/>
            <a:ext cx="1107996" cy="369332"/>
          </a:xfrm>
          <a:prstGeom prst="rect">
            <a:avLst/>
          </a:prstGeom>
          <a:noFill/>
        </p:spPr>
        <p:txBody>
          <a:bodyPr wrap="none" rtlCol="0">
            <a:spAutoFit/>
          </a:bodyPr>
          <a:lstStyle/>
          <a:p>
            <a:r>
              <a:rPr lang="zh-TW" altLang="en-US" dirty="0">
                <a:solidFill>
                  <a:srgbClr val="FFFF00"/>
                </a:solidFill>
              </a:rPr>
              <a:t>填充參數</a:t>
            </a:r>
          </a:p>
        </p:txBody>
      </p:sp>
      <p:pic>
        <p:nvPicPr>
          <p:cNvPr id="32" name="圖片 31">
            <a:extLst>
              <a:ext uri="{FF2B5EF4-FFF2-40B4-BE49-F238E27FC236}">
                <a16:creationId xmlns:a16="http://schemas.microsoft.com/office/drawing/2014/main" id="{EAD4A8C7-8B61-6814-0526-37E683BFF034}"/>
              </a:ext>
            </a:extLst>
          </p:cNvPr>
          <p:cNvPicPr>
            <a:picLocks noChangeAspect="1"/>
          </p:cNvPicPr>
          <p:nvPr/>
        </p:nvPicPr>
        <p:blipFill>
          <a:blip r:embed="rId3"/>
          <a:stretch>
            <a:fillRect/>
          </a:stretch>
        </p:blipFill>
        <p:spPr>
          <a:xfrm>
            <a:off x="6190774" y="1260192"/>
            <a:ext cx="5229955" cy="4029637"/>
          </a:xfrm>
          <a:prstGeom prst="rect">
            <a:avLst/>
          </a:prstGeom>
        </p:spPr>
      </p:pic>
      <p:sp>
        <p:nvSpPr>
          <p:cNvPr id="33" name="文字方塊 32">
            <a:extLst>
              <a:ext uri="{FF2B5EF4-FFF2-40B4-BE49-F238E27FC236}">
                <a16:creationId xmlns:a16="http://schemas.microsoft.com/office/drawing/2014/main" id="{DB3F0DAE-309B-B0E0-3B63-D761F5CD85BC}"/>
              </a:ext>
            </a:extLst>
          </p:cNvPr>
          <p:cNvSpPr txBox="1"/>
          <p:nvPr/>
        </p:nvSpPr>
        <p:spPr>
          <a:xfrm>
            <a:off x="8293993" y="1568171"/>
            <a:ext cx="2954655" cy="646331"/>
          </a:xfrm>
          <a:prstGeom prst="rect">
            <a:avLst/>
          </a:prstGeom>
          <a:noFill/>
        </p:spPr>
        <p:txBody>
          <a:bodyPr wrap="none" rtlCol="0">
            <a:spAutoFit/>
          </a:bodyPr>
          <a:lstStyle/>
          <a:p>
            <a:r>
              <a:rPr lang="zh-TW" altLang="en-US" dirty="0">
                <a:solidFill>
                  <a:schemeClr val="bg1"/>
                </a:solidFill>
              </a:rPr>
              <a:t>提取並設定訓練與環境狀態</a:t>
            </a:r>
            <a:endParaRPr lang="en-US" altLang="zh-TW" dirty="0">
              <a:solidFill>
                <a:schemeClr val="bg1"/>
              </a:solidFill>
            </a:endParaRPr>
          </a:p>
          <a:p>
            <a:r>
              <a:rPr lang="zh-TW" altLang="en-US" dirty="0">
                <a:solidFill>
                  <a:schemeClr val="bg1"/>
                </a:solidFill>
              </a:rPr>
              <a:t>                參數與總步數</a:t>
            </a:r>
          </a:p>
        </p:txBody>
      </p:sp>
    </p:spTree>
    <p:extLst>
      <p:ext uri="{BB962C8B-B14F-4D97-AF65-F5344CB8AC3E}">
        <p14:creationId xmlns:p14="http://schemas.microsoft.com/office/powerpoint/2010/main" val="419534656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85FBF4DC-E34B-1966-BA80-FD5432F6B5BA}"/>
              </a:ext>
            </a:extLst>
          </p:cNvPr>
          <p:cNvPicPr>
            <a:picLocks noGrp="1" noChangeAspect="1"/>
          </p:cNvPicPr>
          <p:nvPr>
            <p:ph idx="1"/>
          </p:nvPr>
        </p:nvPicPr>
        <p:blipFill>
          <a:blip r:embed="rId2"/>
          <a:srcRect/>
          <a:stretch/>
        </p:blipFill>
        <p:spPr>
          <a:xfrm>
            <a:off x="690880" y="0"/>
            <a:ext cx="10302240" cy="6872631"/>
          </a:xfrm>
        </p:spPr>
      </p:pic>
      <p:sp>
        <p:nvSpPr>
          <p:cNvPr id="2" name="標題 1">
            <a:extLst>
              <a:ext uri="{FF2B5EF4-FFF2-40B4-BE49-F238E27FC236}">
                <a16:creationId xmlns:a16="http://schemas.microsoft.com/office/drawing/2014/main" id="{17D992F5-90B6-AEF6-FDCF-F56FCEADE7D7}"/>
              </a:ext>
            </a:extLst>
          </p:cNvPr>
          <p:cNvSpPr>
            <a:spLocks noGrp="1"/>
          </p:cNvSpPr>
          <p:nvPr>
            <p:ph type="title"/>
          </p:nvPr>
        </p:nvSpPr>
        <p:spPr>
          <a:xfrm>
            <a:off x="6051296" y="304292"/>
            <a:ext cx="5449824" cy="752348"/>
          </a:xfrm>
        </p:spPr>
        <p:txBody>
          <a:bodyPr/>
          <a:lstStyle/>
          <a:p>
            <a:r>
              <a:rPr lang="en-US" altLang="zh-TW" dirty="0"/>
              <a:t>graph_mappo.py</a:t>
            </a:r>
            <a:endParaRPr lang="zh-TW" altLang="en-US" dirty="0"/>
          </a:p>
        </p:txBody>
      </p:sp>
    </p:spTree>
    <p:extLst>
      <p:ext uri="{BB962C8B-B14F-4D97-AF65-F5344CB8AC3E}">
        <p14:creationId xmlns:p14="http://schemas.microsoft.com/office/powerpoint/2010/main" val="3228564514"/>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5BA690-41ED-93CF-C8C8-FB94B92C241C}"/>
              </a:ext>
            </a:extLst>
          </p:cNvPr>
          <p:cNvSpPr>
            <a:spLocks noGrp="1"/>
          </p:cNvSpPr>
          <p:nvPr>
            <p:ph type="title"/>
          </p:nvPr>
        </p:nvSpPr>
        <p:spPr>
          <a:xfrm>
            <a:off x="4229135" y="188515"/>
            <a:ext cx="3733729" cy="481336"/>
          </a:xfrm>
        </p:spPr>
        <p:txBody>
          <a:bodyPr>
            <a:normAutofit fontScale="90000"/>
          </a:bodyPr>
          <a:lstStyle/>
          <a:p>
            <a:r>
              <a:rPr lang="en-US" altLang="zh-TW" dirty="0"/>
              <a:t>PPO</a:t>
            </a:r>
            <a:r>
              <a:rPr lang="zh-TW" altLang="en-US" dirty="0"/>
              <a:t>更新</a:t>
            </a:r>
          </a:p>
        </p:txBody>
      </p:sp>
      <p:sp>
        <p:nvSpPr>
          <p:cNvPr id="3" name="內容版面配置區 2">
            <a:extLst>
              <a:ext uri="{FF2B5EF4-FFF2-40B4-BE49-F238E27FC236}">
                <a16:creationId xmlns:a16="http://schemas.microsoft.com/office/drawing/2014/main" id="{160285C3-4EB7-EB95-97AC-0555BB46B067}"/>
              </a:ext>
            </a:extLst>
          </p:cNvPr>
          <p:cNvSpPr>
            <a:spLocks noGrp="1"/>
          </p:cNvSpPr>
          <p:nvPr>
            <p:ph idx="1"/>
          </p:nvPr>
        </p:nvSpPr>
        <p:spPr>
          <a:xfrm>
            <a:off x="6384514" y="908988"/>
            <a:ext cx="5394878" cy="2759157"/>
          </a:xfrm>
        </p:spPr>
        <p:txBody>
          <a:bodyPr/>
          <a:lstStyle/>
          <a:p>
            <a:pPr marL="0" indent="0">
              <a:buNone/>
            </a:pPr>
            <a:r>
              <a:rPr lang="zh-TW" altLang="en-US" dirty="0">
                <a:solidFill>
                  <a:schemeClr val="bg1"/>
                </a:solidFill>
              </a:rPr>
              <a:t>演算法的核心部分，負責更新權重，計算損失等</a:t>
            </a:r>
          </a:p>
        </p:txBody>
      </p:sp>
      <p:pic>
        <p:nvPicPr>
          <p:cNvPr id="11" name="圖片 10">
            <a:extLst>
              <a:ext uri="{FF2B5EF4-FFF2-40B4-BE49-F238E27FC236}">
                <a16:creationId xmlns:a16="http://schemas.microsoft.com/office/drawing/2014/main" id="{716418E5-500B-908B-AB26-A740374BCD28}"/>
              </a:ext>
            </a:extLst>
          </p:cNvPr>
          <p:cNvPicPr>
            <a:picLocks noChangeAspect="1"/>
          </p:cNvPicPr>
          <p:nvPr/>
        </p:nvPicPr>
        <p:blipFill>
          <a:blip r:embed="rId2"/>
          <a:stretch>
            <a:fillRect/>
          </a:stretch>
        </p:blipFill>
        <p:spPr>
          <a:xfrm>
            <a:off x="269716" y="741027"/>
            <a:ext cx="4401164" cy="885949"/>
          </a:xfrm>
          <a:prstGeom prst="rect">
            <a:avLst/>
          </a:prstGeom>
        </p:spPr>
      </p:pic>
      <p:pic>
        <p:nvPicPr>
          <p:cNvPr id="13" name="圖片 12">
            <a:extLst>
              <a:ext uri="{FF2B5EF4-FFF2-40B4-BE49-F238E27FC236}">
                <a16:creationId xmlns:a16="http://schemas.microsoft.com/office/drawing/2014/main" id="{3AD2A52B-6343-3C8C-7A38-3E93335B7D7E}"/>
              </a:ext>
            </a:extLst>
          </p:cNvPr>
          <p:cNvPicPr>
            <a:picLocks noChangeAspect="1"/>
          </p:cNvPicPr>
          <p:nvPr/>
        </p:nvPicPr>
        <p:blipFill>
          <a:blip r:embed="rId3"/>
          <a:stretch>
            <a:fillRect/>
          </a:stretch>
        </p:blipFill>
        <p:spPr>
          <a:xfrm>
            <a:off x="269715" y="2128114"/>
            <a:ext cx="5125165" cy="2934109"/>
          </a:xfrm>
          <a:prstGeom prst="rect">
            <a:avLst/>
          </a:prstGeom>
        </p:spPr>
      </p:pic>
      <p:pic>
        <p:nvPicPr>
          <p:cNvPr id="17" name="圖片 16">
            <a:extLst>
              <a:ext uri="{FF2B5EF4-FFF2-40B4-BE49-F238E27FC236}">
                <a16:creationId xmlns:a16="http://schemas.microsoft.com/office/drawing/2014/main" id="{4ECC0ED5-7CBB-472F-A811-2F164DC8B525}"/>
              </a:ext>
            </a:extLst>
          </p:cNvPr>
          <p:cNvPicPr>
            <a:picLocks noChangeAspect="1"/>
          </p:cNvPicPr>
          <p:nvPr/>
        </p:nvPicPr>
        <p:blipFill>
          <a:blip r:embed="rId4"/>
          <a:stretch>
            <a:fillRect/>
          </a:stretch>
        </p:blipFill>
        <p:spPr>
          <a:xfrm>
            <a:off x="5764833" y="2083155"/>
            <a:ext cx="4982270" cy="2610214"/>
          </a:xfrm>
          <a:prstGeom prst="rect">
            <a:avLst/>
          </a:prstGeom>
        </p:spPr>
      </p:pic>
      <p:sp>
        <p:nvSpPr>
          <p:cNvPr id="19" name="文字方塊 18">
            <a:extLst>
              <a:ext uri="{FF2B5EF4-FFF2-40B4-BE49-F238E27FC236}">
                <a16:creationId xmlns:a16="http://schemas.microsoft.com/office/drawing/2014/main" id="{89A1B4A3-EA72-8F33-7A4D-823D03267DE6}"/>
              </a:ext>
            </a:extLst>
          </p:cNvPr>
          <p:cNvSpPr txBox="1"/>
          <p:nvPr/>
        </p:nvSpPr>
        <p:spPr>
          <a:xfrm>
            <a:off x="269715" y="1809967"/>
            <a:ext cx="2235200" cy="369332"/>
          </a:xfrm>
          <a:prstGeom prst="rect">
            <a:avLst/>
          </a:prstGeom>
          <a:noFill/>
        </p:spPr>
        <p:txBody>
          <a:bodyPr wrap="square">
            <a:spAutoFit/>
          </a:bodyPr>
          <a:lstStyle/>
          <a:p>
            <a:r>
              <a:rPr lang="zh-TW" altLang="en-US" dirty="0">
                <a:solidFill>
                  <a:srgbClr val="FFFF00"/>
                </a:solidFill>
              </a:rPr>
              <a:t>確定</a:t>
            </a:r>
            <a:r>
              <a:rPr lang="en-US" altLang="zh-TW" dirty="0">
                <a:solidFill>
                  <a:srgbClr val="FFFF00"/>
                </a:solidFill>
              </a:rPr>
              <a:t>(</a:t>
            </a:r>
            <a:r>
              <a:rPr lang="zh-TW" altLang="en-US" dirty="0">
                <a:solidFill>
                  <a:srgbClr val="FFFF00"/>
                </a:solidFill>
              </a:rPr>
              <a:t>轉換</a:t>
            </a:r>
            <a:r>
              <a:rPr lang="en-US" altLang="zh-TW" dirty="0">
                <a:solidFill>
                  <a:srgbClr val="FFFF00"/>
                </a:solidFill>
              </a:rPr>
              <a:t>)</a:t>
            </a:r>
            <a:r>
              <a:rPr lang="zh-TW" altLang="en-US" dirty="0">
                <a:solidFill>
                  <a:srgbClr val="FFFF00"/>
                </a:solidFill>
              </a:rPr>
              <a:t>資料型態</a:t>
            </a:r>
          </a:p>
        </p:txBody>
      </p:sp>
      <p:sp>
        <p:nvSpPr>
          <p:cNvPr id="20" name="文字方塊 19">
            <a:extLst>
              <a:ext uri="{FF2B5EF4-FFF2-40B4-BE49-F238E27FC236}">
                <a16:creationId xmlns:a16="http://schemas.microsoft.com/office/drawing/2014/main" id="{5F436675-2EA5-A2FC-42B6-BAD574613443}"/>
              </a:ext>
            </a:extLst>
          </p:cNvPr>
          <p:cNvSpPr txBox="1"/>
          <p:nvPr/>
        </p:nvSpPr>
        <p:spPr>
          <a:xfrm>
            <a:off x="2385256" y="3874605"/>
            <a:ext cx="2389943" cy="369332"/>
          </a:xfrm>
          <a:prstGeom prst="rect">
            <a:avLst/>
          </a:prstGeom>
          <a:noFill/>
        </p:spPr>
        <p:txBody>
          <a:bodyPr wrap="square">
            <a:spAutoFit/>
          </a:bodyPr>
          <a:lstStyle/>
          <a:p>
            <a:r>
              <a:rPr lang="zh-TW" altLang="en-US" dirty="0">
                <a:solidFill>
                  <a:srgbClr val="FFFF00"/>
                </a:solidFill>
              </a:rPr>
              <a:t>評估動作價值及損耗</a:t>
            </a:r>
          </a:p>
        </p:txBody>
      </p:sp>
      <p:sp>
        <p:nvSpPr>
          <p:cNvPr id="21" name="矩形 20">
            <a:extLst>
              <a:ext uri="{FF2B5EF4-FFF2-40B4-BE49-F238E27FC236}">
                <a16:creationId xmlns:a16="http://schemas.microsoft.com/office/drawing/2014/main" id="{09BE5AB1-AE7A-617F-A7A2-B988243C6D6E}"/>
              </a:ext>
            </a:extLst>
          </p:cNvPr>
          <p:cNvSpPr/>
          <p:nvPr/>
        </p:nvSpPr>
        <p:spPr>
          <a:xfrm>
            <a:off x="231210" y="2929175"/>
            <a:ext cx="5163670" cy="213304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54DA1AE3-A130-4688-94C8-D537AB7802A3}"/>
              </a:ext>
            </a:extLst>
          </p:cNvPr>
          <p:cNvSpPr/>
          <p:nvPr/>
        </p:nvSpPr>
        <p:spPr>
          <a:xfrm>
            <a:off x="231210" y="2128114"/>
            <a:ext cx="5163670" cy="80106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4" name="圖片 23">
            <a:extLst>
              <a:ext uri="{FF2B5EF4-FFF2-40B4-BE49-F238E27FC236}">
                <a16:creationId xmlns:a16="http://schemas.microsoft.com/office/drawing/2014/main" id="{91256CFD-0177-FC4D-0B0A-6595293D3C44}"/>
              </a:ext>
            </a:extLst>
          </p:cNvPr>
          <p:cNvPicPr>
            <a:picLocks noChangeAspect="1"/>
          </p:cNvPicPr>
          <p:nvPr/>
        </p:nvPicPr>
        <p:blipFill>
          <a:blip r:embed="rId5"/>
          <a:stretch>
            <a:fillRect/>
          </a:stretch>
        </p:blipFill>
        <p:spPr>
          <a:xfrm>
            <a:off x="269715" y="5664441"/>
            <a:ext cx="4972744" cy="295316"/>
          </a:xfrm>
          <a:prstGeom prst="rect">
            <a:avLst/>
          </a:prstGeom>
        </p:spPr>
      </p:pic>
      <p:sp>
        <p:nvSpPr>
          <p:cNvPr id="25" name="文字方塊 24">
            <a:extLst>
              <a:ext uri="{FF2B5EF4-FFF2-40B4-BE49-F238E27FC236}">
                <a16:creationId xmlns:a16="http://schemas.microsoft.com/office/drawing/2014/main" id="{C7687969-0155-CB4D-5331-5C95ADDE3746}"/>
              </a:ext>
            </a:extLst>
          </p:cNvPr>
          <p:cNvSpPr txBox="1"/>
          <p:nvPr/>
        </p:nvSpPr>
        <p:spPr>
          <a:xfrm>
            <a:off x="307759" y="5295109"/>
            <a:ext cx="2389943" cy="369332"/>
          </a:xfrm>
          <a:prstGeom prst="rect">
            <a:avLst/>
          </a:prstGeom>
          <a:noFill/>
        </p:spPr>
        <p:txBody>
          <a:bodyPr wrap="square">
            <a:spAutoFit/>
          </a:bodyPr>
          <a:lstStyle/>
          <a:p>
            <a:r>
              <a:rPr lang="zh-TW" altLang="en-US" dirty="0">
                <a:solidFill>
                  <a:srgbClr val="FFFF00"/>
                </a:solidFill>
              </a:rPr>
              <a:t>計算關鍵權重值</a:t>
            </a:r>
          </a:p>
        </p:txBody>
      </p:sp>
      <p:sp>
        <p:nvSpPr>
          <p:cNvPr id="27" name="文字方塊 26">
            <a:extLst>
              <a:ext uri="{FF2B5EF4-FFF2-40B4-BE49-F238E27FC236}">
                <a16:creationId xmlns:a16="http://schemas.microsoft.com/office/drawing/2014/main" id="{B241B47B-5418-8209-E82C-702291C5BA85}"/>
              </a:ext>
            </a:extLst>
          </p:cNvPr>
          <p:cNvSpPr txBox="1"/>
          <p:nvPr/>
        </p:nvSpPr>
        <p:spPr>
          <a:xfrm>
            <a:off x="5631070" y="1554804"/>
            <a:ext cx="5116033" cy="646331"/>
          </a:xfrm>
          <a:prstGeom prst="rect">
            <a:avLst/>
          </a:prstGeom>
          <a:noFill/>
        </p:spPr>
        <p:txBody>
          <a:bodyPr wrap="square">
            <a:spAutoFit/>
          </a:bodyPr>
          <a:lstStyle/>
          <a:p>
            <a:r>
              <a:rPr lang="zh-TW" altLang="en-US" b="0" i="0" dirty="0">
                <a:solidFill>
                  <a:srgbClr val="FFFF00"/>
                </a:solidFill>
                <a:effectLst/>
                <a:latin typeface="ui-sans-serif"/>
              </a:rPr>
              <a:t>計算策略損失，包括使用重要性權重進行加權以及使用熵正則化項。</a:t>
            </a:r>
            <a:endParaRPr lang="zh-TW" altLang="en-US" dirty="0">
              <a:solidFill>
                <a:srgbClr val="FFFF00"/>
              </a:solidFill>
            </a:endParaRPr>
          </a:p>
        </p:txBody>
      </p:sp>
      <p:sp>
        <p:nvSpPr>
          <p:cNvPr id="29" name="文字方塊 28">
            <a:extLst>
              <a:ext uri="{FF2B5EF4-FFF2-40B4-BE49-F238E27FC236}">
                <a16:creationId xmlns:a16="http://schemas.microsoft.com/office/drawing/2014/main" id="{FB31E566-47A0-476A-64A7-C5DC5F84CD68}"/>
              </a:ext>
            </a:extLst>
          </p:cNvPr>
          <p:cNvSpPr txBox="1"/>
          <p:nvPr/>
        </p:nvSpPr>
        <p:spPr>
          <a:xfrm>
            <a:off x="7962864" y="3018930"/>
            <a:ext cx="1859280" cy="369332"/>
          </a:xfrm>
          <a:prstGeom prst="rect">
            <a:avLst/>
          </a:prstGeom>
          <a:noFill/>
        </p:spPr>
        <p:txBody>
          <a:bodyPr wrap="square">
            <a:spAutoFit/>
          </a:bodyPr>
          <a:lstStyle/>
          <a:p>
            <a:r>
              <a:rPr lang="zh-TW" altLang="en-US" b="0" i="0">
                <a:solidFill>
                  <a:srgbClr val="FFFF00"/>
                </a:solidFill>
                <a:effectLst/>
                <a:latin typeface="ui-sans-serif"/>
              </a:rPr>
              <a:t>按存活狀態加權</a:t>
            </a:r>
            <a:endParaRPr lang="zh-TW" altLang="en-US"/>
          </a:p>
        </p:txBody>
      </p:sp>
      <p:sp>
        <p:nvSpPr>
          <p:cNvPr id="31" name="文字方塊 30">
            <a:extLst>
              <a:ext uri="{FF2B5EF4-FFF2-40B4-BE49-F238E27FC236}">
                <a16:creationId xmlns:a16="http://schemas.microsoft.com/office/drawing/2014/main" id="{8114A62C-F0BE-46B6-0CB6-5E02E44A4F13}"/>
              </a:ext>
            </a:extLst>
          </p:cNvPr>
          <p:cNvSpPr txBox="1"/>
          <p:nvPr/>
        </p:nvSpPr>
        <p:spPr>
          <a:xfrm>
            <a:off x="7881584" y="2016415"/>
            <a:ext cx="2759487" cy="369332"/>
          </a:xfrm>
          <a:prstGeom prst="rect">
            <a:avLst/>
          </a:prstGeom>
          <a:noFill/>
        </p:spPr>
        <p:txBody>
          <a:bodyPr wrap="square">
            <a:spAutoFit/>
          </a:bodyPr>
          <a:lstStyle/>
          <a:p>
            <a:r>
              <a:rPr lang="zh-TW" altLang="en-US">
                <a:solidFill>
                  <a:srgbClr val="FFFF00"/>
                </a:solidFill>
                <a:latin typeface="ui-sans-serif"/>
              </a:rPr>
              <a:t>關鍵</a:t>
            </a:r>
            <a:r>
              <a:rPr lang="zh-TW" altLang="en-US" b="0" i="0">
                <a:solidFill>
                  <a:srgbClr val="FFFF00"/>
                </a:solidFill>
                <a:effectLst/>
                <a:latin typeface="ui-sans-serif"/>
              </a:rPr>
              <a:t>權重和優勢權重計算</a:t>
            </a:r>
            <a:endParaRPr lang="zh-TW" altLang="en-US"/>
          </a:p>
        </p:txBody>
      </p:sp>
    </p:spTree>
    <p:extLst>
      <p:ext uri="{BB962C8B-B14F-4D97-AF65-F5344CB8AC3E}">
        <p14:creationId xmlns:p14="http://schemas.microsoft.com/office/powerpoint/2010/main" val="68015749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P spid="20" grpId="0"/>
      <p:bldP spid="21" grpId="0" animBg="1"/>
      <p:bldP spid="22" grpId="0" animBg="1"/>
      <p:bldP spid="25" grpId="0"/>
      <p:bldP spid="27" grpId="0"/>
      <p:bldP spid="29" grpId="0"/>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5BA690-41ED-93CF-C8C8-FB94B92C241C}"/>
              </a:ext>
            </a:extLst>
          </p:cNvPr>
          <p:cNvSpPr>
            <a:spLocks noGrp="1"/>
          </p:cNvSpPr>
          <p:nvPr>
            <p:ph type="title"/>
          </p:nvPr>
        </p:nvSpPr>
        <p:spPr>
          <a:xfrm>
            <a:off x="804672" y="978776"/>
            <a:ext cx="5925310" cy="1174991"/>
          </a:xfrm>
        </p:spPr>
        <p:txBody>
          <a:bodyPr vert="horz" lIns="182880" tIns="182880" rIns="182880" bIns="182880" rtlCol="0" anchor="ctr">
            <a:normAutofit/>
          </a:bodyPr>
          <a:lstStyle/>
          <a:p>
            <a:r>
              <a:rPr lang="en-US" altLang="zh-TW" sz="2400">
                <a:latin typeface="+mj-lt"/>
                <a:ea typeface="+mj-ea"/>
              </a:rPr>
              <a:t>PPO</a:t>
            </a:r>
          </a:p>
        </p:txBody>
      </p:sp>
      <p:sp>
        <p:nvSpPr>
          <p:cNvPr id="7" name="內容版面配置區 6">
            <a:extLst>
              <a:ext uri="{FF2B5EF4-FFF2-40B4-BE49-F238E27FC236}">
                <a16:creationId xmlns:a16="http://schemas.microsoft.com/office/drawing/2014/main" id="{CC9291BE-9453-A0CF-B1DD-78B9A5054B10}"/>
              </a:ext>
            </a:extLst>
          </p:cNvPr>
          <p:cNvSpPr>
            <a:spLocks noGrp="1"/>
          </p:cNvSpPr>
          <p:nvPr>
            <p:ph idx="1"/>
          </p:nvPr>
        </p:nvSpPr>
        <p:spPr>
          <a:xfrm>
            <a:off x="804672" y="2640692"/>
            <a:ext cx="5925310" cy="3255252"/>
          </a:xfrm>
        </p:spPr>
        <p:txBody>
          <a:bodyPr vert="horz" lIns="91440" tIns="45720" rIns="91440" bIns="45720" rtlCol="0">
            <a:normAutofit/>
          </a:bodyPr>
          <a:lstStyle/>
          <a:p>
            <a:r>
              <a:rPr lang="zh-TW" altLang="en-US" b="0" i="0">
                <a:solidFill>
                  <a:schemeClr val="bg1"/>
                </a:solidFill>
                <a:effectLst/>
                <a:latin typeface="+mn-lt"/>
                <a:ea typeface="+mn-ea"/>
              </a:rPr>
              <a:t>計算價值損失，按策略價值的損失和</a:t>
            </a:r>
            <a:r>
              <a:rPr lang="zh-TW" altLang="en-US" i="0">
                <a:solidFill>
                  <a:srgbClr val="ECECEC"/>
                </a:solidFill>
                <a:effectLst/>
                <a:latin typeface="ui-sans-serif"/>
              </a:rPr>
              <a:t>熵，反向</a:t>
            </a:r>
            <a:r>
              <a:rPr lang="zh-TW" altLang="en-US" b="0" i="0">
                <a:solidFill>
                  <a:schemeClr val="bg1"/>
                </a:solidFill>
                <a:effectLst/>
                <a:latin typeface="+mn-lt"/>
                <a:ea typeface="+mn-ea"/>
              </a:rPr>
              <a:t>更新演員網路。</a:t>
            </a:r>
            <a:endParaRPr lang="en-US" altLang="zh-TW">
              <a:solidFill>
                <a:schemeClr val="bg1"/>
              </a:solidFill>
              <a:latin typeface="+mn-lt"/>
              <a:ea typeface="+mn-ea"/>
            </a:endParaRPr>
          </a:p>
        </p:txBody>
      </p:sp>
      <p:pic>
        <p:nvPicPr>
          <p:cNvPr id="12" name="圖片 11">
            <a:extLst>
              <a:ext uri="{FF2B5EF4-FFF2-40B4-BE49-F238E27FC236}">
                <a16:creationId xmlns:a16="http://schemas.microsoft.com/office/drawing/2014/main" id="{E9BC7C52-5190-DEEE-2449-A70C976F9FAA}"/>
              </a:ext>
            </a:extLst>
          </p:cNvPr>
          <p:cNvPicPr>
            <a:picLocks noChangeAspect="1"/>
          </p:cNvPicPr>
          <p:nvPr/>
        </p:nvPicPr>
        <p:blipFill rotWithShape="1">
          <a:blip r:embed="rId2"/>
          <a:srcRect r="6329"/>
          <a:stretch/>
        </p:blipFill>
        <p:spPr>
          <a:xfrm>
            <a:off x="7534654" y="10"/>
            <a:ext cx="4657345" cy="6857990"/>
          </a:xfrm>
          <a:prstGeom prst="rect">
            <a:avLst/>
          </a:prstGeom>
        </p:spPr>
      </p:pic>
      <p:sp>
        <p:nvSpPr>
          <p:cNvPr id="14" name="文字方塊 13">
            <a:extLst>
              <a:ext uri="{FF2B5EF4-FFF2-40B4-BE49-F238E27FC236}">
                <a16:creationId xmlns:a16="http://schemas.microsoft.com/office/drawing/2014/main" id="{F38E1F79-1596-BA67-9076-6788BDB7E7BB}"/>
              </a:ext>
            </a:extLst>
          </p:cNvPr>
          <p:cNvSpPr txBox="1"/>
          <p:nvPr/>
        </p:nvSpPr>
        <p:spPr>
          <a:xfrm>
            <a:off x="8798560" y="609444"/>
            <a:ext cx="1569660" cy="369332"/>
          </a:xfrm>
          <a:prstGeom prst="rect">
            <a:avLst/>
          </a:prstGeom>
          <a:noFill/>
        </p:spPr>
        <p:txBody>
          <a:bodyPr wrap="none" rtlCol="0">
            <a:spAutoFit/>
          </a:bodyPr>
          <a:lstStyle/>
          <a:p>
            <a:r>
              <a:rPr lang="zh-TW" altLang="en-US" dirty="0">
                <a:solidFill>
                  <a:srgbClr val="FFFF00"/>
                </a:solidFill>
              </a:rPr>
              <a:t>更新演員網路</a:t>
            </a:r>
          </a:p>
        </p:txBody>
      </p:sp>
      <p:sp>
        <p:nvSpPr>
          <p:cNvPr id="15" name="文字方塊 14">
            <a:extLst>
              <a:ext uri="{FF2B5EF4-FFF2-40B4-BE49-F238E27FC236}">
                <a16:creationId xmlns:a16="http://schemas.microsoft.com/office/drawing/2014/main" id="{7FAD439A-23DB-628A-98DC-AB993DFB842F}"/>
              </a:ext>
            </a:extLst>
          </p:cNvPr>
          <p:cNvSpPr txBox="1"/>
          <p:nvPr/>
        </p:nvSpPr>
        <p:spPr>
          <a:xfrm>
            <a:off x="10000548" y="3171428"/>
            <a:ext cx="1107996" cy="369332"/>
          </a:xfrm>
          <a:prstGeom prst="rect">
            <a:avLst/>
          </a:prstGeom>
          <a:noFill/>
        </p:spPr>
        <p:txBody>
          <a:bodyPr wrap="none" rtlCol="0">
            <a:spAutoFit/>
          </a:bodyPr>
          <a:lstStyle/>
          <a:p>
            <a:r>
              <a:rPr lang="zh-TW" altLang="en-US" dirty="0">
                <a:solidFill>
                  <a:srgbClr val="FFFF00"/>
                </a:solidFill>
              </a:rPr>
              <a:t>計算損失</a:t>
            </a:r>
          </a:p>
        </p:txBody>
      </p:sp>
      <p:sp>
        <p:nvSpPr>
          <p:cNvPr id="16" name="文字方塊 15">
            <a:extLst>
              <a:ext uri="{FF2B5EF4-FFF2-40B4-BE49-F238E27FC236}">
                <a16:creationId xmlns:a16="http://schemas.microsoft.com/office/drawing/2014/main" id="{63D77505-EA66-370D-64E9-7E297D30233C}"/>
              </a:ext>
            </a:extLst>
          </p:cNvPr>
          <p:cNvSpPr txBox="1"/>
          <p:nvPr/>
        </p:nvSpPr>
        <p:spPr>
          <a:xfrm>
            <a:off x="9863326" y="4830048"/>
            <a:ext cx="1569660" cy="369332"/>
          </a:xfrm>
          <a:prstGeom prst="rect">
            <a:avLst/>
          </a:prstGeom>
          <a:noFill/>
        </p:spPr>
        <p:txBody>
          <a:bodyPr wrap="none" rtlCol="0">
            <a:spAutoFit/>
          </a:bodyPr>
          <a:lstStyle/>
          <a:p>
            <a:r>
              <a:rPr lang="zh-TW" altLang="en-US" dirty="0">
                <a:solidFill>
                  <a:srgbClr val="FFFF00"/>
                </a:solidFill>
              </a:rPr>
              <a:t>反向傳播梯度</a:t>
            </a:r>
          </a:p>
        </p:txBody>
      </p:sp>
    </p:spTree>
    <p:extLst>
      <p:ext uri="{BB962C8B-B14F-4D97-AF65-F5344CB8AC3E}">
        <p14:creationId xmlns:p14="http://schemas.microsoft.com/office/powerpoint/2010/main" val="36485648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5BA690-41ED-93CF-C8C8-FB94B92C241C}"/>
              </a:ext>
            </a:extLst>
          </p:cNvPr>
          <p:cNvSpPr>
            <a:spLocks noGrp="1"/>
          </p:cNvSpPr>
          <p:nvPr>
            <p:ph type="title"/>
          </p:nvPr>
        </p:nvSpPr>
        <p:spPr>
          <a:xfrm>
            <a:off x="321234" y="282349"/>
            <a:ext cx="5850128" cy="587495"/>
          </a:xfrm>
        </p:spPr>
        <p:txBody>
          <a:bodyPr vert="horz" lIns="182880" tIns="182880" rIns="182880" bIns="182880" rtlCol="0" anchor="ctr">
            <a:normAutofit fontScale="90000"/>
          </a:bodyPr>
          <a:lstStyle/>
          <a:p>
            <a:r>
              <a:rPr lang="en-US" altLang="zh-TW" sz="2400">
                <a:latin typeface="+mj-lt"/>
                <a:ea typeface="+mj-ea"/>
              </a:rPr>
              <a:t>PPO(train)</a:t>
            </a:r>
          </a:p>
        </p:txBody>
      </p:sp>
      <p:sp>
        <p:nvSpPr>
          <p:cNvPr id="7" name="內容版面配置區 6">
            <a:extLst>
              <a:ext uri="{FF2B5EF4-FFF2-40B4-BE49-F238E27FC236}">
                <a16:creationId xmlns:a16="http://schemas.microsoft.com/office/drawing/2014/main" id="{CC9291BE-9453-A0CF-B1DD-78B9A5054B10}"/>
              </a:ext>
            </a:extLst>
          </p:cNvPr>
          <p:cNvSpPr>
            <a:spLocks noGrp="1"/>
          </p:cNvSpPr>
          <p:nvPr>
            <p:ph idx="1"/>
          </p:nvPr>
        </p:nvSpPr>
        <p:spPr>
          <a:xfrm>
            <a:off x="665986" y="910558"/>
            <a:ext cx="2163065" cy="476316"/>
          </a:xfrm>
        </p:spPr>
        <p:txBody>
          <a:bodyPr vert="horz" lIns="91440" tIns="45720" rIns="91440" bIns="45720" rtlCol="0">
            <a:normAutofit/>
          </a:bodyPr>
          <a:lstStyle/>
          <a:p>
            <a:pPr marL="0" indent="0">
              <a:buNone/>
            </a:pPr>
            <a:r>
              <a:rPr lang="zh-TW" altLang="en-US">
                <a:solidFill>
                  <a:schemeClr val="bg1"/>
                </a:solidFill>
                <a:latin typeface="+mn-lt"/>
                <a:ea typeface="+mn-ea"/>
              </a:rPr>
              <a:t>訓練過程</a:t>
            </a:r>
            <a:r>
              <a:rPr lang="en-US" altLang="zh-TW">
                <a:solidFill>
                  <a:schemeClr val="bg1"/>
                </a:solidFill>
                <a:latin typeface="+mn-lt"/>
                <a:ea typeface="+mn-ea"/>
              </a:rPr>
              <a:t>(</a:t>
            </a:r>
            <a:r>
              <a:rPr lang="zh-TW" altLang="en-US">
                <a:solidFill>
                  <a:schemeClr val="bg1"/>
                </a:solidFill>
                <a:latin typeface="+mn-lt"/>
                <a:ea typeface="+mn-ea"/>
              </a:rPr>
              <a:t>梯度更新</a:t>
            </a:r>
            <a:r>
              <a:rPr lang="en-US" altLang="zh-TW">
                <a:solidFill>
                  <a:schemeClr val="bg1"/>
                </a:solidFill>
                <a:latin typeface="+mn-lt"/>
                <a:ea typeface="+mn-ea"/>
              </a:rPr>
              <a:t>)</a:t>
            </a:r>
          </a:p>
          <a:p>
            <a:pPr marL="0" indent="0">
              <a:buNone/>
            </a:pPr>
            <a:endParaRPr lang="en-US" altLang="zh-TW">
              <a:solidFill>
                <a:schemeClr val="bg1"/>
              </a:solidFill>
              <a:latin typeface="+mn-lt"/>
              <a:ea typeface="+mn-ea"/>
            </a:endParaRPr>
          </a:p>
        </p:txBody>
      </p:sp>
      <p:pic>
        <p:nvPicPr>
          <p:cNvPr id="4" name="圖片 3">
            <a:extLst>
              <a:ext uri="{FF2B5EF4-FFF2-40B4-BE49-F238E27FC236}">
                <a16:creationId xmlns:a16="http://schemas.microsoft.com/office/drawing/2014/main" id="{4B312758-17C9-0F18-C535-5F2CDD3CE6E4}"/>
              </a:ext>
            </a:extLst>
          </p:cNvPr>
          <p:cNvPicPr>
            <a:picLocks noChangeAspect="1"/>
          </p:cNvPicPr>
          <p:nvPr/>
        </p:nvPicPr>
        <p:blipFill>
          <a:blip r:embed="rId2"/>
          <a:stretch>
            <a:fillRect/>
          </a:stretch>
        </p:blipFill>
        <p:spPr>
          <a:xfrm>
            <a:off x="750399" y="1408888"/>
            <a:ext cx="4991797" cy="476316"/>
          </a:xfrm>
          <a:prstGeom prst="rect">
            <a:avLst/>
          </a:prstGeom>
        </p:spPr>
      </p:pic>
      <p:pic>
        <p:nvPicPr>
          <p:cNvPr id="6" name="圖片 5">
            <a:extLst>
              <a:ext uri="{FF2B5EF4-FFF2-40B4-BE49-F238E27FC236}">
                <a16:creationId xmlns:a16="http://schemas.microsoft.com/office/drawing/2014/main" id="{C7A5A5BE-568B-3244-E5EC-06662E13F7C4}"/>
              </a:ext>
            </a:extLst>
          </p:cNvPr>
          <p:cNvPicPr>
            <a:picLocks noChangeAspect="1"/>
          </p:cNvPicPr>
          <p:nvPr/>
        </p:nvPicPr>
        <p:blipFill>
          <a:blip r:embed="rId3"/>
          <a:stretch>
            <a:fillRect/>
          </a:stretch>
        </p:blipFill>
        <p:spPr>
          <a:xfrm>
            <a:off x="1026662" y="1733730"/>
            <a:ext cx="4439270" cy="4877481"/>
          </a:xfrm>
          <a:prstGeom prst="rect">
            <a:avLst/>
          </a:prstGeom>
        </p:spPr>
      </p:pic>
      <p:pic>
        <p:nvPicPr>
          <p:cNvPr id="9" name="圖片 8">
            <a:extLst>
              <a:ext uri="{FF2B5EF4-FFF2-40B4-BE49-F238E27FC236}">
                <a16:creationId xmlns:a16="http://schemas.microsoft.com/office/drawing/2014/main" id="{0EE0EA45-18DD-D37F-34C1-08C1B3338764}"/>
              </a:ext>
            </a:extLst>
          </p:cNvPr>
          <p:cNvPicPr>
            <a:picLocks noChangeAspect="1"/>
          </p:cNvPicPr>
          <p:nvPr/>
        </p:nvPicPr>
        <p:blipFill>
          <a:blip r:embed="rId4"/>
          <a:stretch>
            <a:fillRect/>
          </a:stretch>
        </p:blipFill>
        <p:spPr>
          <a:xfrm>
            <a:off x="7059389" y="282349"/>
            <a:ext cx="4686954" cy="6468378"/>
          </a:xfrm>
          <a:prstGeom prst="rect">
            <a:avLst/>
          </a:prstGeom>
        </p:spPr>
      </p:pic>
      <p:sp>
        <p:nvSpPr>
          <p:cNvPr id="10" name="文字方塊 9">
            <a:extLst>
              <a:ext uri="{FF2B5EF4-FFF2-40B4-BE49-F238E27FC236}">
                <a16:creationId xmlns:a16="http://schemas.microsoft.com/office/drawing/2014/main" id="{F77158FD-EC0E-4C9B-3931-B5EBE0D6805C}"/>
              </a:ext>
            </a:extLst>
          </p:cNvPr>
          <p:cNvSpPr txBox="1"/>
          <p:nvPr/>
        </p:nvSpPr>
        <p:spPr>
          <a:xfrm>
            <a:off x="3130842" y="2054916"/>
            <a:ext cx="2087879" cy="369332"/>
          </a:xfrm>
          <a:prstGeom prst="rect">
            <a:avLst/>
          </a:prstGeom>
          <a:noFill/>
        </p:spPr>
        <p:txBody>
          <a:bodyPr wrap="square" rtlCol="0">
            <a:spAutoFit/>
          </a:bodyPr>
          <a:lstStyle/>
          <a:p>
            <a:r>
              <a:rPr lang="zh-TW" altLang="en-US" dirty="0">
                <a:solidFill>
                  <a:srgbClr val="FFFF00"/>
                </a:solidFill>
              </a:rPr>
              <a:t>處理優勢函數</a:t>
            </a:r>
          </a:p>
        </p:txBody>
      </p:sp>
      <p:sp>
        <p:nvSpPr>
          <p:cNvPr id="11" name="文字方塊 10">
            <a:extLst>
              <a:ext uri="{FF2B5EF4-FFF2-40B4-BE49-F238E27FC236}">
                <a16:creationId xmlns:a16="http://schemas.microsoft.com/office/drawing/2014/main" id="{E3E4BE91-4CFA-33B6-ECE3-32980906AE84}"/>
              </a:ext>
            </a:extLst>
          </p:cNvPr>
          <p:cNvSpPr txBox="1"/>
          <p:nvPr/>
        </p:nvSpPr>
        <p:spPr>
          <a:xfrm>
            <a:off x="2003082" y="3380545"/>
            <a:ext cx="2087879" cy="369332"/>
          </a:xfrm>
          <a:prstGeom prst="rect">
            <a:avLst/>
          </a:prstGeom>
          <a:noFill/>
        </p:spPr>
        <p:txBody>
          <a:bodyPr wrap="square" rtlCol="0">
            <a:spAutoFit/>
          </a:bodyPr>
          <a:lstStyle/>
          <a:p>
            <a:r>
              <a:rPr lang="zh-TW" altLang="en-US" dirty="0">
                <a:solidFill>
                  <a:srgbClr val="FFFF00"/>
                </a:solidFill>
              </a:rPr>
              <a:t>儲存資料</a:t>
            </a:r>
          </a:p>
        </p:txBody>
      </p:sp>
      <p:sp>
        <p:nvSpPr>
          <p:cNvPr id="13" name="文字方塊 12">
            <a:extLst>
              <a:ext uri="{FF2B5EF4-FFF2-40B4-BE49-F238E27FC236}">
                <a16:creationId xmlns:a16="http://schemas.microsoft.com/office/drawing/2014/main" id="{E92F8468-EFDB-E82F-1511-F86C1B9B37C4}"/>
              </a:ext>
            </a:extLst>
          </p:cNvPr>
          <p:cNvSpPr txBox="1"/>
          <p:nvPr/>
        </p:nvSpPr>
        <p:spPr>
          <a:xfrm>
            <a:off x="9046915" y="282349"/>
            <a:ext cx="2709569" cy="369332"/>
          </a:xfrm>
          <a:prstGeom prst="rect">
            <a:avLst/>
          </a:prstGeom>
          <a:noFill/>
        </p:spPr>
        <p:txBody>
          <a:bodyPr wrap="square" rtlCol="0">
            <a:spAutoFit/>
          </a:bodyPr>
          <a:lstStyle/>
          <a:p>
            <a:r>
              <a:rPr lang="zh-TW" altLang="en-US" dirty="0">
                <a:solidFill>
                  <a:srgbClr val="FFFF00"/>
                </a:solidFill>
              </a:rPr>
              <a:t>根據不同策略選擇生成器</a:t>
            </a:r>
            <a:endParaRPr lang="en-US" altLang="zh-TW" dirty="0">
              <a:solidFill>
                <a:srgbClr val="FFFF00"/>
              </a:solidFill>
            </a:endParaRPr>
          </a:p>
        </p:txBody>
      </p:sp>
      <p:sp>
        <p:nvSpPr>
          <p:cNvPr id="17" name="文字方塊 16">
            <a:extLst>
              <a:ext uri="{FF2B5EF4-FFF2-40B4-BE49-F238E27FC236}">
                <a16:creationId xmlns:a16="http://schemas.microsoft.com/office/drawing/2014/main" id="{E299FA36-0DBD-53E5-5E49-D14BB2DF046C}"/>
              </a:ext>
            </a:extLst>
          </p:cNvPr>
          <p:cNvSpPr txBox="1"/>
          <p:nvPr/>
        </p:nvSpPr>
        <p:spPr>
          <a:xfrm>
            <a:off x="7431475" y="2276306"/>
            <a:ext cx="2709569" cy="369332"/>
          </a:xfrm>
          <a:prstGeom prst="rect">
            <a:avLst/>
          </a:prstGeom>
          <a:noFill/>
        </p:spPr>
        <p:txBody>
          <a:bodyPr wrap="square" rtlCol="0">
            <a:spAutoFit/>
          </a:bodyPr>
          <a:lstStyle/>
          <a:p>
            <a:r>
              <a:rPr lang="zh-TW" altLang="en-US" dirty="0">
                <a:solidFill>
                  <a:srgbClr val="FFFF00"/>
                </a:solidFill>
              </a:rPr>
              <a:t>迭代過程</a:t>
            </a:r>
            <a:endParaRPr lang="en-US" altLang="zh-TW" dirty="0">
              <a:solidFill>
                <a:srgbClr val="FFFF00"/>
              </a:solidFill>
            </a:endParaRPr>
          </a:p>
        </p:txBody>
      </p:sp>
      <p:sp>
        <p:nvSpPr>
          <p:cNvPr id="18" name="文字方塊 17">
            <a:extLst>
              <a:ext uri="{FF2B5EF4-FFF2-40B4-BE49-F238E27FC236}">
                <a16:creationId xmlns:a16="http://schemas.microsoft.com/office/drawing/2014/main" id="{49DEFD05-9A49-4C5C-0E93-A457E5EF69AA}"/>
              </a:ext>
            </a:extLst>
          </p:cNvPr>
          <p:cNvSpPr txBox="1"/>
          <p:nvPr/>
        </p:nvSpPr>
        <p:spPr>
          <a:xfrm>
            <a:off x="9134133" y="2810414"/>
            <a:ext cx="2013821" cy="646331"/>
          </a:xfrm>
          <a:prstGeom prst="rect">
            <a:avLst/>
          </a:prstGeom>
          <a:noFill/>
        </p:spPr>
        <p:txBody>
          <a:bodyPr wrap="square" rtlCol="0">
            <a:spAutoFit/>
          </a:bodyPr>
          <a:lstStyle/>
          <a:p>
            <a:r>
              <a:rPr lang="zh-TW" altLang="en-US" dirty="0">
                <a:solidFill>
                  <a:srgbClr val="FFFF00"/>
                </a:solidFill>
              </a:rPr>
              <a:t>由生成器獲取資料更新</a:t>
            </a:r>
            <a:r>
              <a:rPr lang="en-US" altLang="zh-TW" dirty="0">
                <a:solidFill>
                  <a:srgbClr val="FFFF00"/>
                </a:solidFill>
              </a:rPr>
              <a:t>PPO</a:t>
            </a:r>
          </a:p>
        </p:txBody>
      </p:sp>
      <p:sp>
        <p:nvSpPr>
          <p:cNvPr id="19" name="文字方塊 18">
            <a:extLst>
              <a:ext uri="{FF2B5EF4-FFF2-40B4-BE49-F238E27FC236}">
                <a16:creationId xmlns:a16="http://schemas.microsoft.com/office/drawing/2014/main" id="{4C4C8A7C-D368-4776-1443-A1A03C36F152}"/>
              </a:ext>
            </a:extLst>
          </p:cNvPr>
          <p:cNvSpPr txBox="1"/>
          <p:nvPr/>
        </p:nvSpPr>
        <p:spPr>
          <a:xfrm>
            <a:off x="9151517" y="4212569"/>
            <a:ext cx="2013821" cy="369332"/>
          </a:xfrm>
          <a:prstGeom prst="rect">
            <a:avLst/>
          </a:prstGeom>
          <a:noFill/>
        </p:spPr>
        <p:txBody>
          <a:bodyPr wrap="square" rtlCol="0">
            <a:spAutoFit/>
          </a:bodyPr>
          <a:lstStyle/>
          <a:p>
            <a:r>
              <a:rPr lang="zh-TW" altLang="en-US" dirty="0">
                <a:solidFill>
                  <a:srgbClr val="FFFF00"/>
                </a:solidFill>
              </a:rPr>
              <a:t>儲存計算後的資料</a:t>
            </a:r>
            <a:endParaRPr lang="en-US" altLang="zh-TW" dirty="0">
              <a:solidFill>
                <a:srgbClr val="FFFF00"/>
              </a:solidFill>
            </a:endParaRPr>
          </a:p>
        </p:txBody>
      </p:sp>
      <p:sp>
        <p:nvSpPr>
          <p:cNvPr id="20" name="文字方塊 19">
            <a:extLst>
              <a:ext uri="{FF2B5EF4-FFF2-40B4-BE49-F238E27FC236}">
                <a16:creationId xmlns:a16="http://schemas.microsoft.com/office/drawing/2014/main" id="{8A6A351F-DC00-4FAC-D3AB-7A18845266EC}"/>
              </a:ext>
            </a:extLst>
          </p:cNvPr>
          <p:cNvSpPr txBox="1"/>
          <p:nvPr/>
        </p:nvSpPr>
        <p:spPr>
          <a:xfrm>
            <a:off x="8886599" y="6201560"/>
            <a:ext cx="2859744" cy="369332"/>
          </a:xfrm>
          <a:prstGeom prst="rect">
            <a:avLst/>
          </a:prstGeom>
          <a:noFill/>
        </p:spPr>
        <p:txBody>
          <a:bodyPr wrap="square" rtlCol="0">
            <a:spAutoFit/>
          </a:bodyPr>
          <a:lstStyle/>
          <a:p>
            <a:r>
              <a:rPr lang="zh-TW" altLang="en-US" dirty="0">
                <a:solidFill>
                  <a:srgbClr val="FFFF00"/>
                </a:solidFill>
              </a:rPr>
              <a:t>取平均得到訊列統計結果</a:t>
            </a:r>
            <a:endParaRPr lang="en-US" altLang="zh-TW" dirty="0">
              <a:solidFill>
                <a:srgbClr val="FFFF00"/>
              </a:solidFill>
            </a:endParaRPr>
          </a:p>
        </p:txBody>
      </p:sp>
    </p:spTree>
    <p:extLst>
      <p:ext uri="{BB962C8B-B14F-4D97-AF65-F5344CB8AC3E}">
        <p14:creationId xmlns:p14="http://schemas.microsoft.com/office/powerpoint/2010/main" val="289774194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7" grpId="0"/>
      <p:bldP spid="18" grpId="0"/>
      <p:bldP spid="19"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85FBF4DC-E34B-1966-BA80-FD5432F6B5BA}"/>
              </a:ext>
            </a:extLst>
          </p:cNvPr>
          <p:cNvPicPr>
            <a:picLocks noGrp="1" noChangeAspect="1"/>
          </p:cNvPicPr>
          <p:nvPr>
            <p:ph idx="1"/>
          </p:nvPr>
        </p:nvPicPr>
        <p:blipFill>
          <a:blip r:embed="rId2"/>
          <a:srcRect/>
          <a:stretch/>
        </p:blipFill>
        <p:spPr>
          <a:xfrm>
            <a:off x="690880" y="0"/>
            <a:ext cx="10302240" cy="6872631"/>
          </a:xfrm>
        </p:spPr>
      </p:pic>
      <p:sp>
        <p:nvSpPr>
          <p:cNvPr id="2" name="標題 1">
            <a:extLst>
              <a:ext uri="{FF2B5EF4-FFF2-40B4-BE49-F238E27FC236}">
                <a16:creationId xmlns:a16="http://schemas.microsoft.com/office/drawing/2014/main" id="{17D992F5-90B6-AEF6-FDCF-F56FCEADE7D7}"/>
              </a:ext>
            </a:extLst>
          </p:cNvPr>
          <p:cNvSpPr>
            <a:spLocks noGrp="1"/>
          </p:cNvSpPr>
          <p:nvPr>
            <p:ph type="title"/>
          </p:nvPr>
        </p:nvSpPr>
        <p:spPr>
          <a:xfrm>
            <a:off x="6051296" y="304292"/>
            <a:ext cx="5449824" cy="752348"/>
          </a:xfrm>
        </p:spPr>
        <p:txBody>
          <a:bodyPr/>
          <a:lstStyle/>
          <a:p>
            <a:r>
              <a:rPr lang="en-US" altLang="zh-TW" dirty="0"/>
              <a:t>graph_actor_critic.py</a:t>
            </a:r>
            <a:endParaRPr lang="zh-TW" altLang="en-US" dirty="0"/>
          </a:p>
        </p:txBody>
      </p:sp>
    </p:spTree>
    <p:extLst>
      <p:ext uri="{BB962C8B-B14F-4D97-AF65-F5344CB8AC3E}">
        <p14:creationId xmlns:p14="http://schemas.microsoft.com/office/powerpoint/2010/main" val="1285159275"/>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1" name="標題 30">
            <a:extLst>
              <a:ext uri="{FF2B5EF4-FFF2-40B4-BE49-F238E27FC236}">
                <a16:creationId xmlns:a16="http://schemas.microsoft.com/office/drawing/2014/main" id="{57DB5E6A-4193-4D36-34A3-EB5007B3B293}"/>
              </a:ext>
            </a:extLst>
          </p:cNvPr>
          <p:cNvSpPr>
            <a:spLocks noGrp="1"/>
          </p:cNvSpPr>
          <p:nvPr>
            <p:ph type="title"/>
          </p:nvPr>
        </p:nvSpPr>
        <p:spPr>
          <a:xfrm>
            <a:off x="2231136" y="128185"/>
            <a:ext cx="7729728" cy="665096"/>
          </a:xfrm>
        </p:spPr>
        <p:txBody>
          <a:bodyPr>
            <a:normAutofit fontScale="90000"/>
          </a:bodyPr>
          <a:lstStyle/>
          <a:p>
            <a:r>
              <a:rPr lang="en-US" altLang="zh-TW" dirty="0" err="1"/>
              <a:t>graph_actor_critic</a:t>
            </a:r>
            <a:endParaRPr lang="zh-TW" altLang="en-US" dirty="0"/>
          </a:p>
        </p:txBody>
      </p:sp>
      <p:pic>
        <p:nvPicPr>
          <p:cNvPr id="37" name="圖片 36">
            <a:extLst>
              <a:ext uri="{FF2B5EF4-FFF2-40B4-BE49-F238E27FC236}">
                <a16:creationId xmlns:a16="http://schemas.microsoft.com/office/drawing/2014/main" id="{7B7F3122-EFD9-83F1-A0EB-DD5D11B9C632}"/>
              </a:ext>
            </a:extLst>
          </p:cNvPr>
          <p:cNvPicPr>
            <a:picLocks noChangeAspect="1"/>
          </p:cNvPicPr>
          <p:nvPr/>
        </p:nvPicPr>
        <p:blipFill rotWithShape="1">
          <a:blip r:embed="rId2"/>
          <a:srcRect t="33576"/>
          <a:stretch/>
        </p:blipFill>
        <p:spPr>
          <a:xfrm>
            <a:off x="581306" y="996489"/>
            <a:ext cx="2267266" cy="373340"/>
          </a:xfrm>
          <a:prstGeom prst="rect">
            <a:avLst/>
          </a:prstGeom>
        </p:spPr>
      </p:pic>
      <p:pic>
        <p:nvPicPr>
          <p:cNvPr id="39" name="圖片 38">
            <a:extLst>
              <a:ext uri="{FF2B5EF4-FFF2-40B4-BE49-F238E27FC236}">
                <a16:creationId xmlns:a16="http://schemas.microsoft.com/office/drawing/2014/main" id="{E1BFAE55-C6F6-67F9-E327-34302F9A6520}"/>
              </a:ext>
            </a:extLst>
          </p:cNvPr>
          <p:cNvPicPr>
            <a:picLocks noChangeAspect="1"/>
          </p:cNvPicPr>
          <p:nvPr/>
        </p:nvPicPr>
        <p:blipFill rotWithShape="1">
          <a:blip r:embed="rId3"/>
          <a:srcRect t="5362"/>
          <a:stretch/>
        </p:blipFill>
        <p:spPr>
          <a:xfrm>
            <a:off x="581306" y="1369829"/>
            <a:ext cx="5830114" cy="2362056"/>
          </a:xfrm>
          <a:prstGeom prst="rect">
            <a:avLst/>
          </a:prstGeom>
        </p:spPr>
      </p:pic>
      <p:pic>
        <p:nvPicPr>
          <p:cNvPr id="43" name="圖片 42">
            <a:extLst>
              <a:ext uri="{FF2B5EF4-FFF2-40B4-BE49-F238E27FC236}">
                <a16:creationId xmlns:a16="http://schemas.microsoft.com/office/drawing/2014/main" id="{8C048E59-3E99-C34E-F538-30FAB0FF2C17}"/>
              </a:ext>
            </a:extLst>
          </p:cNvPr>
          <p:cNvPicPr>
            <a:picLocks noChangeAspect="1"/>
          </p:cNvPicPr>
          <p:nvPr/>
        </p:nvPicPr>
        <p:blipFill>
          <a:blip r:embed="rId4"/>
          <a:stretch>
            <a:fillRect/>
          </a:stretch>
        </p:blipFill>
        <p:spPr>
          <a:xfrm>
            <a:off x="6620952" y="1369829"/>
            <a:ext cx="5134692" cy="5420481"/>
          </a:xfrm>
          <a:prstGeom prst="rect">
            <a:avLst/>
          </a:prstGeom>
        </p:spPr>
      </p:pic>
      <p:pic>
        <p:nvPicPr>
          <p:cNvPr id="41" name="內容版面配置區 40">
            <a:extLst>
              <a:ext uri="{FF2B5EF4-FFF2-40B4-BE49-F238E27FC236}">
                <a16:creationId xmlns:a16="http://schemas.microsoft.com/office/drawing/2014/main" id="{B96E8FF0-955D-1775-EFB7-F083264BA140}"/>
              </a:ext>
            </a:extLst>
          </p:cNvPr>
          <p:cNvPicPr>
            <a:picLocks noGrp="1" noChangeAspect="1"/>
          </p:cNvPicPr>
          <p:nvPr>
            <p:ph idx="1"/>
          </p:nvPr>
        </p:nvPicPr>
        <p:blipFill>
          <a:blip r:embed="rId5"/>
          <a:stretch>
            <a:fillRect/>
          </a:stretch>
        </p:blipFill>
        <p:spPr>
          <a:xfrm>
            <a:off x="6620952" y="922231"/>
            <a:ext cx="1181265" cy="476316"/>
          </a:xfrm>
        </p:spPr>
      </p:pic>
      <p:sp>
        <p:nvSpPr>
          <p:cNvPr id="2" name="文字方塊 1">
            <a:extLst>
              <a:ext uri="{FF2B5EF4-FFF2-40B4-BE49-F238E27FC236}">
                <a16:creationId xmlns:a16="http://schemas.microsoft.com/office/drawing/2014/main" id="{4B3D4B8C-BDC5-11E8-0020-2A1EF829D704}"/>
              </a:ext>
            </a:extLst>
          </p:cNvPr>
          <p:cNvSpPr txBox="1"/>
          <p:nvPr/>
        </p:nvSpPr>
        <p:spPr>
          <a:xfrm>
            <a:off x="2848572" y="1025198"/>
            <a:ext cx="2087879" cy="369332"/>
          </a:xfrm>
          <a:prstGeom prst="rect">
            <a:avLst/>
          </a:prstGeom>
          <a:noFill/>
        </p:spPr>
        <p:txBody>
          <a:bodyPr wrap="square" rtlCol="0">
            <a:spAutoFit/>
          </a:bodyPr>
          <a:lstStyle/>
          <a:p>
            <a:r>
              <a:rPr lang="zh-TW" altLang="en-US" dirty="0">
                <a:solidFill>
                  <a:srgbClr val="FFFF00"/>
                </a:solidFill>
              </a:rPr>
              <a:t>初始化個參數</a:t>
            </a:r>
          </a:p>
        </p:txBody>
      </p:sp>
      <p:sp>
        <p:nvSpPr>
          <p:cNvPr id="3" name="文字方塊 2">
            <a:extLst>
              <a:ext uri="{FF2B5EF4-FFF2-40B4-BE49-F238E27FC236}">
                <a16:creationId xmlns:a16="http://schemas.microsoft.com/office/drawing/2014/main" id="{47B8EF3D-076D-BD83-D6AF-DF1C89E6B68E}"/>
              </a:ext>
            </a:extLst>
          </p:cNvPr>
          <p:cNvSpPr txBox="1"/>
          <p:nvPr/>
        </p:nvSpPr>
        <p:spPr>
          <a:xfrm>
            <a:off x="9819656" y="2459021"/>
            <a:ext cx="2087879" cy="369332"/>
          </a:xfrm>
          <a:prstGeom prst="rect">
            <a:avLst/>
          </a:prstGeom>
          <a:noFill/>
        </p:spPr>
        <p:txBody>
          <a:bodyPr wrap="square" rtlCol="0">
            <a:spAutoFit/>
          </a:bodyPr>
          <a:lstStyle/>
          <a:p>
            <a:r>
              <a:rPr lang="zh-TW" altLang="en-US" dirty="0">
                <a:solidFill>
                  <a:srgbClr val="FFFF00"/>
                </a:solidFill>
              </a:rPr>
              <a:t>分批處理</a:t>
            </a:r>
          </a:p>
        </p:txBody>
      </p:sp>
      <p:sp>
        <p:nvSpPr>
          <p:cNvPr id="4" name="文字方塊 3">
            <a:extLst>
              <a:ext uri="{FF2B5EF4-FFF2-40B4-BE49-F238E27FC236}">
                <a16:creationId xmlns:a16="http://schemas.microsoft.com/office/drawing/2014/main" id="{6AC2D884-B252-918D-B06C-47397A144B7F}"/>
              </a:ext>
            </a:extLst>
          </p:cNvPr>
          <p:cNvSpPr txBox="1"/>
          <p:nvPr/>
        </p:nvSpPr>
        <p:spPr>
          <a:xfrm>
            <a:off x="9389617" y="1398547"/>
            <a:ext cx="2366027" cy="369332"/>
          </a:xfrm>
          <a:prstGeom prst="rect">
            <a:avLst/>
          </a:prstGeom>
          <a:noFill/>
        </p:spPr>
        <p:txBody>
          <a:bodyPr wrap="square" rtlCol="0">
            <a:spAutoFit/>
          </a:bodyPr>
          <a:lstStyle/>
          <a:p>
            <a:r>
              <a:rPr lang="zh-TW" altLang="en-US" dirty="0">
                <a:solidFill>
                  <a:srgbClr val="FFFF00"/>
                </a:solidFill>
              </a:rPr>
              <a:t>檢查並轉換資料型態</a:t>
            </a:r>
          </a:p>
        </p:txBody>
      </p:sp>
      <p:sp>
        <p:nvSpPr>
          <p:cNvPr id="5" name="文字方塊 4">
            <a:extLst>
              <a:ext uri="{FF2B5EF4-FFF2-40B4-BE49-F238E27FC236}">
                <a16:creationId xmlns:a16="http://schemas.microsoft.com/office/drawing/2014/main" id="{920DF9C8-6D4E-266C-3306-D0366622C179}"/>
              </a:ext>
            </a:extLst>
          </p:cNvPr>
          <p:cNvSpPr txBox="1"/>
          <p:nvPr/>
        </p:nvSpPr>
        <p:spPr>
          <a:xfrm>
            <a:off x="9971548" y="5303505"/>
            <a:ext cx="2087879" cy="369332"/>
          </a:xfrm>
          <a:prstGeom prst="rect">
            <a:avLst/>
          </a:prstGeom>
          <a:noFill/>
        </p:spPr>
        <p:txBody>
          <a:bodyPr wrap="square" rtlCol="0">
            <a:spAutoFit/>
          </a:bodyPr>
          <a:lstStyle/>
          <a:p>
            <a:r>
              <a:rPr lang="en-US" altLang="zh-TW" dirty="0">
                <a:solidFill>
                  <a:srgbClr val="FFFF00"/>
                </a:solidFill>
              </a:rPr>
              <a:t>RNN</a:t>
            </a:r>
            <a:r>
              <a:rPr lang="zh-TW" altLang="en-US" dirty="0">
                <a:solidFill>
                  <a:srgbClr val="FFFF00"/>
                </a:solidFill>
              </a:rPr>
              <a:t>處理特徵</a:t>
            </a:r>
          </a:p>
        </p:txBody>
      </p:sp>
      <p:sp>
        <p:nvSpPr>
          <p:cNvPr id="6" name="文字方塊 5">
            <a:extLst>
              <a:ext uri="{FF2B5EF4-FFF2-40B4-BE49-F238E27FC236}">
                <a16:creationId xmlns:a16="http://schemas.microsoft.com/office/drawing/2014/main" id="{1B82CBE8-37E3-0489-8CAC-BE401D3A9D56}"/>
              </a:ext>
            </a:extLst>
          </p:cNvPr>
          <p:cNvSpPr txBox="1"/>
          <p:nvPr/>
        </p:nvSpPr>
        <p:spPr>
          <a:xfrm>
            <a:off x="3611881" y="4076516"/>
            <a:ext cx="2087879" cy="923330"/>
          </a:xfrm>
          <a:prstGeom prst="rect">
            <a:avLst/>
          </a:prstGeom>
          <a:noFill/>
        </p:spPr>
        <p:txBody>
          <a:bodyPr wrap="square" rtlCol="0">
            <a:spAutoFit/>
          </a:bodyPr>
          <a:lstStyle/>
          <a:p>
            <a:r>
              <a:rPr lang="en-US" altLang="zh-TW" dirty="0">
                <a:solidFill>
                  <a:srgbClr val="FFFF00"/>
                </a:solidFill>
              </a:rPr>
              <a:t>GNN</a:t>
            </a:r>
            <a:r>
              <a:rPr lang="zh-TW" altLang="en-US" dirty="0">
                <a:solidFill>
                  <a:srgbClr val="FFFF00"/>
                </a:solidFill>
              </a:rPr>
              <a:t>處理特徵、向前傳播、拼接圖形網路</a:t>
            </a:r>
          </a:p>
        </p:txBody>
      </p:sp>
      <p:cxnSp>
        <p:nvCxnSpPr>
          <p:cNvPr id="19" name="直線單箭頭接點 18">
            <a:extLst>
              <a:ext uri="{FF2B5EF4-FFF2-40B4-BE49-F238E27FC236}">
                <a16:creationId xmlns:a16="http://schemas.microsoft.com/office/drawing/2014/main" id="{620F6939-5C33-1095-5113-D7B1DFA1E1C3}"/>
              </a:ext>
            </a:extLst>
          </p:cNvPr>
          <p:cNvCxnSpPr>
            <a:cxnSpLocks/>
          </p:cNvCxnSpPr>
          <p:nvPr/>
        </p:nvCxnSpPr>
        <p:spPr>
          <a:xfrm flipH="1">
            <a:off x="10008092" y="1767879"/>
            <a:ext cx="487188" cy="2024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90FCF578-49DC-C015-2B0D-78C8293954AA}"/>
              </a:ext>
            </a:extLst>
          </p:cNvPr>
          <p:cNvCxnSpPr>
            <a:cxnSpLocks/>
            <a:stCxn id="3" idx="1"/>
          </p:cNvCxnSpPr>
          <p:nvPr/>
        </p:nvCxnSpPr>
        <p:spPr>
          <a:xfrm flipH="1">
            <a:off x="9389617" y="2643687"/>
            <a:ext cx="430039" cy="5262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695E80F7-70D4-6288-1A98-39B0A62D6DBB}"/>
              </a:ext>
            </a:extLst>
          </p:cNvPr>
          <p:cNvCxnSpPr>
            <a:cxnSpLocks/>
            <a:stCxn id="6" idx="3"/>
          </p:cNvCxnSpPr>
          <p:nvPr/>
        </p:nvCxnSpPr>
        <p:spPr>
          <a:xfrm>
            <a:off x="5699760" y="4538181"/>
            <a:ext cx="1511824" cy="4616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55DD5831-6F77-C206-09B7-D462E000D471}"/>
              </a:ext>
            </a:extLst>
          </p:cNvPr>
          <p:cNvCxnSpPr>
            <a:cxnSpLocks/>
          </p:cNvCxnSpPr>
          <p:nvPr/>
        </p:nvCxnSpPr>
        <p:spPr>
          <a:xfrm flipH="1">
            <a:off x="9604636" y="5494673"/>
            <a:ext cx="403456" cy="1781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B889DBAD-0B0D-517E-03C4-A77E4D390850}"/>
              </a:ext>
            </a:extLst>
          </p:cNvPr>
          <p:cNvSpPr txBox="1"/>
          <p:nvPr/>
        </p:nvSpPr>
        <p:spPr>
          <a:xfrm>
            <a:off x="9491100" y="5827390"/>
            <a:ext cx="2372851" cy="369332"/>
          </a:xfrm>
          <a:prstGeom prst="rect">
            <a:avLst/>
          </a:prstGeom>
          <a:noFill/>
        </p:spPr>
        <p:txBody>
          <a:bodyPr wrap="square" rtlCol="0">
            <a:spAutoFit/>
          </a:bodyPr>
          <a:lstStyle/>
          <a:p>
            <a:r>
              <a:rPr lang="zh-TW" altLang="en-US" dirty="0">
                <a:solidFill>
                  <a:srgbClr val="FFFF00"/>
                </a:solidFill>
              </a:rPr>
              <a:t>計算動作概率</a:t>
            </a:r>
            <a:r>
              <a:rPr lang="en-US" altLang="zh-TW" dirty="0">
                <a:solidFill>
                  <a:srgbClr val="FFFF00"/>
                </a:solidFill>
              </a:rPr>
              <a:t>(</a:t>
            </a:r>
            <a:r>
              <a:rPr lang="zh-TW" altLang="en-US" dirty="0">
                <a:solidFill>
                  <a:srgbClr val="FFFF00"/>
                </a:solidFill>
              </a:rPr>
              <a:t>取</a:t>
            </a:r>
            <a:r>
              <a:rPr lang="en-US" altLang="zh-TW" dirty="0">
                <a:solidFill>
                  <a:srgbClr val="FFFF00"/>
                </a:solidFill>
              </a:rPr>
              <a:t>log)</a:t>
            </a:r>
            <a:endParaRPr lang="zh-TW" altLang="en-US" dirty="0">
              <a:solidFill>
                <a:srgbClr val="FFFF00"/>
              </a:solidFill>
            </a:endParaRPr>
          </a:p>
        </p:txBody>
      </p:sp>
      <p:cxnSp>
        <p:nvCxnSpPr>
          <p:cNvPr id="33" name="直線單箭頭接點 32">
            <a:extLst>
              <a:ext uri="{FF2B5EF4-FFF2-40B4-BE49-F238E27FC236}">
                <a16:creationId xmlns:a16="http://schemas.microsoft.com/office/drawing/2014/main" id="{C2B40599-3357-02F3-8D1F-02D3CD22C03D}"/>
              </a:ext>
            </a:extLst>
          </p:cNvPr>
          <p:cNvCxnSpPr>
            <a:cxnSpLocks/>
          </p:cNvCxnSpPr>
          <p:nvPr/>
        </p:nvCxnSpPr>
        <p:spPr>
          <a:xfrm flipH="1">
            <a:off x="9188298" y="6018558"/>
            <a:ext cx="39049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44624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1" name="標題 30">
            <a:extLst>
              <a:ext uri="{FF2B5EF4-FFF2-40B4-BE49-F238E27FC236}">
                <a16:creationId xmlns:a16="http://schemas.microsoft.com/office/drawing/2014/main" id="{57DB5E6A-4193-4D36-34A3-EB5007B3B293}"/>
              </a:ext>
            </a:extLst>
          </p:cNvPr>
          <p:cNvSpPr>
            <a:spLocks noGrp="1"/>
          </p:cNvSpPr>
          <p:nvPr>
            <p:ph type="title"/>
          </p:nvPr>
        </p:nvSpPr>
        <p:spPr>
          <a:xfrm>
            <a:off x="930656" y="270964"/>
            <a:ext cx="5470144" cy="665096"/>
          </a:xfrm>
        </p:spPr>
        <p:txBody>
          <a:bodyPr>
            <a:normAutofit fontScale="90000"/>
          </a:bodyPr>
          <a:lstStyle/>
          <a:p>
            <a:r>
              <a:rPr lang="en-US" altLang="zh-TW" dirty="0" err="1"/>
              <a:t>graph_actor_critic</a:t>
            </a:r>
            <a:endParaRPr lang="zh-TW" altLang="en-US" dirty="0"/>
          </a:p>
        </p:txBody>
      </p:sp>
      <p:pic>
        <p:nvPicPr>
          <p:cNvPr id="47" name="圖片 46">
            <a:extLst>
              <a:ext uri="{FF2B5EF4-FFF2-40B4-BE49-F238E27FC236}">
                <a16:creationId xmlns:a16="http://schemas.microsoft.com/office/drawing/2014/main" id="{6B7F4F29-1505-DDBD-4E9F-5C7BFB33A293}"/>
              </a:ext>
            </a:extLst>
          </p:cNvPr>
          <p:cNvPicPr>
            <a:picLocks noChangeAspect="1"/>
          </p:cNvPicPr>
          <p:nvPr/>
        </p:nvPicPr>
        <p:blipFill>
          <a:blip r:embed="rId2"/>
          <a:stretch>
            <a:fillRect/>
          </a:stretch>
        </p:blipFill>
        <p:spPr>
          <a:xfrm>
            <a:off x="6882721" y="270964"/>
            <a:ext cx="5172797" cy="6458851"/>
          </a:xfrm>
          <a:prstGeom prst="rect">
            <a:avLst/>
          </a:prstGeom>
        </p:spPr>
      </p:pic>
      <p:pic>
        <p:nvPicPr>
          <p:cNvPr id="51" name="圖片 50">
            <a:extLst>
              <a:ext uri="{FF2B5EF4-FFF2-40B4-BE49-F238E27FC236}">
                <a16:creationId xmlns:a16="http://schemas.microsoft.com/office/drawing/2014/main" id="{6064194F-F14E-7A38-FB56-D946DB0E45D5}"/>
              </a:ext>
            </a:extLst>
          </p:cNvPr>
          <p:cNvPicPr>
            <a:picLocks noChangeAspect="1"/>
          </p:cNvPicPr>
          <p:nvPr/>
        </p:nvPicPr>
        <p:blipFill rotWithShape="1">
          <a:blip r:embed="rId3"/>
          <a:srcRect t="15422" r="2562" b="37491"/>
          <a:stretch/>
        </p:blipFill>
        <p:spPr>
          <a:xfrm>
            <a:off x="6882721" y="0"/>
            <a:ext cx="1568704" cy="327456"/>
          </a:xfrm>
          <a:prstGeom prst="rect">
            <a:avLst/>
          </a:prstGeom>
        </p:spPr>
      </p:pic>
      <p:sp>
        <p:nvSpPr>
          <p:cNvPr id="52" name="文字方塊 51">
            <a:extLst>
              <a:ext uri="{FF2B5EF4-FFF2-40B4-BE49-F238E27FC236}">
                <a16:creationId xmlns:a16="http://schemas.microsoft.com/office/drawing/2014/main" id="{D06AF2CD-CC11-F5F4-4EFB-33DBD64CA72E}"/>
              </a:ext>
            </a:extLst>
          </p:cNvPr>
          <p:cNvSpPr txBox="1"/>
          <p:nvPr/>
        </p:nvSpPr>
        <p:spPr>
          <a:xfrm>
            <a:off x="5309280" y="2144061"/>
            <a:ext cx="2087879" cy="369332"/>
          </a:xfrm>
          <a:prstGeom prst="rect">
            <a:avLst/>
          </a:prstGeom>
          <a:noFill/>
        </p:spPr>
        <p:txBody>
          <a:bodyPr wrap="square" rtlCol="0">
            <a:spAutoFit/>
          </a:bodyPr>
          <a:lstStyle/>
          <a:p>
            <a:r>
              <a:rPr lang="zh-TW" altLang="en-US" dirty="0">
                <a:solidFill>
                  <a:srgbClr val="FFFF00"/>
                </a:solidFill>
              </a:rPr>
              <a:t>分批處理</a:t>
            </a:r>
          </a:p>
        </p:txBody>
      </p:sp>
      <p:cxnSp>
        <p:nvCxnSpPr>
          <p:cNvPr id="53" name="直線單箭頭接點 52">
            <a:extLst>
              <a:ext uri="{FF2B5EF4-FFF2-40B4-BE49-F238E27FC236}">
                <a16:creationId xmlns:a16="http://schemas.microsoft.com/office/drawing/2014/main" id="{8CA93BF5-AC37-BBE8-7F95-7437749C1AA8}"/>
              </a:ext>
            </a:extLst>
          </p:cNvPr>
          <p:cNvCxnSpPr>
            <a:cxnSpLocks/>
          </p:cNvCxnSpPr>
          <p:nvPr/>
        </p:nvCxnSpPr>
        <p:spPr>
          <a:xfrm>
            <a:off x="6426741" y="2328727"/>
            <a:ext cx="593819" cy="893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文字方塊 55">
            <a:extLst>
              <a:ext uri="{FF2B5EF4-FFF2-40B4-BE49-F238E27FC236}">
                <a16:creationId xmlns:a16="http://schemas.microsoft.com/office/drawing/2014/main" id="{9D343938-999C-0176-4159-1D1EB46253A0}"/>
              </a:ext>
            </a:extLst>
          </p:cNvPr>
          <p:cNvSpPr txBox="1"/>
          <p:nvPr/>
        </p:nvSpPr>
        <p:spPr>
          <a:xfrm>
            <a:off x="930656" y="986062"/>
            <a:ext cx="4378624" cy="923330"/>
          </a:xfrm>
          <a:prstGeom prst="rect">
            <a:avLst/>
          </a:prstGeom>
          <a:noFill/>
        </p:spPr>
        <p:txBody>
          <a:bodyPr wrap="square" rtlCol="0">
            <a:spAutoFit/>
          </a:bodyPr>
          <a:lstStyle/>
          <a:p>
            <a:r>
              <a:rPr lang="zh-TW" altLang="en-US" dirty="0">
                <a:solidFill>
                  <a:schemeClr val="bg1"/>
                </a:solidFill>
              </a:rPr>
              <a:t>計算動作概率和熵</a:t>
            </a:r>
            <a:br>
              <a:rPr lang="en-US" altLang="zh-TW" dirty="0">
                <a:solidFill>
                  <a:schemeClr val="bg1"/>
                </a:solidFill>
              </a:rPr>
            </a:br>
            <a:r>
              <a:rPr lang="zh-TW" altLang="en-US" dirty="0">
                <a:solidFill>
                  <a:schemeClr val="bg1"/>
                </a:solidFill>
              </a:rPr>
              <a:t>其內容與上一張投影片的方發形似，但主要功能以觀察與計算熵作為返還的數值。</a:t>
            </a:r>
          </a:p>
        </p:txBody>
      </p:sp>
      <p:sp>
        <p:nvSpPr>
          <p:cNvPr id="57" name="文字方塊 56">
            <a:extLst>
              <a:ext uri="{FF2B5EF4-FFF2-40B4-BE49-F238E27FC236}">
                <a16:creationId xmlns:a16="http://schemas.microsoft.com/office/drawing/2014/main" id="{9749C9FD-6E24-178F-8D14-359BEBC2B1E4}"/>
              </a:ext>
            </a:extLst>
          </p:cNvPr>
          <p:cNvSpPr txBox="1"/>
          <p:nvPr/>
        </p:nvSpPr>
        <p:spPr>
          <a:xfrm>
            <a:off x="4338862" y="3429000"/>
            <a:ext cx="2087879" cy="369332"/>
          </a:xfrm>
          <a:prstGeom prst="rect">
            <a:avLst/>
          </a:prstGeom>
          <a:noFill/>
        </p:spPr>
        <p:txBody>
          <a:bodyPr wrap="square" rtlCol="0">
            <a:spAutoFit/>
          </a:bodyPr>
          <a:lstStyle/>
          <a:p>
            <a:r>
              <a:rPr lang="zh-TW" altLang="en-US" dirty="0">
                <a:solidFill>
                  <a:srgbClr val="FFFF00"/>
                </a:solidFill>
              </a:rPr>
              <a:t>觀察特徵與拼接</a:t>
            </a:r>
          </a:p>
        </p:txBody>
      </p:sp>
      <p:cxnSp>
        <p:nvCxnSpPr>
          <p:cNvPr id="58" name="直線單箭頭接點 57">
            <a:extLst>
              <a:ext uri="{FF2B5EF4-FFF2-40B4-BE49-F238E27FC236}">
                <a16:creationId xmlns:a16="http://schemas.microsoft.com/office/drawing/2014/main" id="{468C0A9B-09C0-BBDB-6670-DC40D6AF0D0D}"/>
              </a:ext>
            </a:extLst>
          </p:cNvPr>
          <p:cNvCxnSpPr>
            <a:cxnSpLocks/>
          </p:cNvCxnSpPr>
          <p:nvPr/>
        </p:nvCxnSpPr>
        <p:spPr>
          <a:xfrm>
            <a:off x="6103890" y="3601561"/>
            <a:ext cx="1414510" cy="5538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文字方塊 59">
            <a:extLst>
              <a:ext uri="{FF2B5EF4-FFF2-40B4-BE49-F238E27FC236}">
                <a16:creationId xmlns:a16="http://schemas.microsoft.com/office/drawing/2014/main" id="{834BCB8F-FD9C-16EA-1FAE-4E6AB2301B4D}"/>
              </a:ext>
            </a:extLst>
          </p:cNvPr>
          <p:cNvSpPr txBox="1"/>
          <p:nvPr/>
        </p:nvSpPr>
        <p:spPr>
          <a:xfrm>
            <a:off x="4481102" y="4531521"/>
            <a:ext cx="2087879" cy="369332"/>
          </a:xfrm>
          <a:prstGeom prst="rect">
            <a:avLst/>
          </a:prstGeom>
          <a:noFill/>
        </p:spPr>
        <p:txBody>
          <a:bodyPr wrap="square" rtlCol="0">
            <a:spAutoFit/>
          </a:bodyPr>
          <a:lstStyle/>
          <a:p>
            <a:r>
              <a:rPr lang="zh-TW" altLang="en-US" dirty="0">
                <a:solidFill>
                  <a:srgbClr val="FFFF00"/>
                </a:solidFill>
              </a:rPr>
              <a:t>求熵和動作概率</a:t>
            </a:r>
          </a:p>
        </p:txBody>
      </p:sp>
      <p:cxnSp>
        <p:nvCxnSpPr>
          <p:cNvPr id="61" name="直線單箭頭接點 60">
            <a:extLst>
              <a:ext uri="{FF2B5EF4-FFF2-40B4-BE49-F238E27FC236}">
                <a16:creationId xmlns:a16="http://schemas.microsoft.com/office/drawing/2014/main" id="{A08E2754-5E7C-E3C3-9718-86955A3A9B34}"/>
              </a:ext>
            </a:extLst>
          </p:cNvPr>
          <p:cNvCxnSpPr>
            <a:cxnSpLocks/>
          </p:cNvCxnSpPr>
          <p:nvPr/>
        </p:nvCxnSpPr>
        <p:spPr>
          <a:xfrm>
            <a:off x="6252563" y="4764061"/>
            <a:ext cx="1144596" cy="7324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47882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p:bldP spid="6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85FBF4DC-E34B-1966-BA80-FD5432F6B5BA}"/>
              </a:ext>
            </a:extLst>
          </p:cNvPr>
          <p:cNvPicPr>
            <a:picLocks noGrp="1" noChangeAspect="1"/>
          </p:cNvPicPr>
          <p:nvPr>
            <p:ph idx="1"/>
          </p:nvPr>
        </p:nvPicPr>
        <p:blipFill>
          <a:blip r:embed="rId2"/>
          <a:srcRect/>
          <a:stretch/>
        </p:blipFill>
        <p:spPr>
          <a:xfrm>
            <a:off x="690880" y="0"/>
            <a:ext cx="10302240" cy="6872631"/>
          </a:xfrm>
        </p:spPr>
      </p:pic>
      <p:sp>
        <p:nvSpPr>
          <p:cNvPr id="2" name="標題 1">
            <a:extLst>
              <a:ext uri="{FF2B5EF4-FFF2-40B4-BE49-F238E27FC236}">
                <a16:creationId xmlns:a16="http://schemas.microsoft.com/office/drawing/2014/main" id="{17D992F5-90B6-AEF6-FDCF-F56FCEADE7D7}"/>
              </a:ext>
            </a:extLst>
          </p:cNvPr>
          <p:cNvSpPr>
            <a:spLocks noGrp="1"/>
          </p:cNvSpPr>
          <p:nvPr>
            <p:ph type="title"/>
          </p:nvPr>
        </p:nvSpPr>
        <p:spPr>
          <a:xfrm>
            <a:off x="6051296" y="304292"/>
            <a:ext cx="5449824" cy="752348"/>
          </a:xfrm>
        </p:spPr>
        <p:txBody>
          <a:bodyPr/>
          <a:lstStyle/>
          <a:p>
            <a:r>
              <a:rPr lang="en-US" altLang="zh-TW" dirty="0"/>
              <a:t>Gnn.py</a:t>
            </a:r>
            <a:endParaRPr lang="zh-TW" altLang="en-US" dirty="0"/>
          </a:p>
        </p:txBody>
      </p:sp>
    </p:spTree>
    <p:extLst>
      <p:ext uri="{BB962C8B-B14F-4D97-AF65-F5344CB8AC3E}">
        <p14:creationId xmlns:p14="http://schemas.microsoft.com/office/powerpoint/2010/main" val="3490284717"/>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213684B-5F0E-0831-DF7D-C2AFC4626D6A}"/>
              </a:ext>
            </a:extLst>
          </p:cNvPr>
          <p:cNvPicPr>
            <a:picLocks noChangeAspect="1"/>
          </p:cNvPicPr>
          <p:nvPr/>
        </p:nvPicPr>
        <p:blipFill>
          <a:blip r:embed="rId2"/>
          <a:stretch>
            <a:fillRect/>
          </a:stretch>
        </p:blipFill>
        <p:spPr>
          <a:xfrm>
            <a:off x="585599" y="1470095"/>
            <a:ext cx="5010849" cy="342948"/>
          </a:xfrm>
          <a:prstGeom prst="rect">
            <a:avLst/>
          </a:prstGeom>
        </p:spPr>
      </p:pic>
      <p:pic>
        <p:nvPicPr>
          <p:cNvPr id="16" name="圖片 15">
            <a:extLst>
              <a:ext uri="{FF2B5EF4-FFF2-40B4-BE49-F238E27FC236}">
                <a16:creationId xmlns:a16="http://schemas.microsoft.com/office/drawing/2014/main" id="{4E9F1BB8-36DA-49A3-7EB6-607847DC9DAB}"/>
              </a:ext>
            </a:extLst>
          </p:cNvPr>
          <p:cNvPicPr>
            <a:picLocks noChangeAspect="1"/>
          </p:cNvPicPr>
          <p:nvPr/>
        </p:nvPicPr>
        <p:blipFill rotWithShape="1">
          <a:blip r:embed="rId3"/>
          <a:srcRect t="56707" b="-1"/>
          <a:stretch/>
        </p:blipFill>
        <p:spPr>
          <a:xfrm>
            <a:off x="571111" y="6201972"/>
            <a:ext cx="3848490" cy="588600"/>
          </a:xfrm>
          <a:prstGeom prst="rect">
            <a:avLst/>
          </a:prstGeom>
        </p:spPr>
      </p:pic>
      <p:pic>
        <p:nvPicPr>
          <p:cNvPr id="15" name="圖片 14">
            <a:extLst>
              <a:ext uri="{FF2B5EF4-FFF2-40B4-BE49-F238E27FC236}">
                <a16:creationId xmlns:a16="http://schemas.microsoft.com/office/drawing/2014/main" id="{3BB9F0B5-C873-F898-DA3B-4DAC30E9E809}"/>
              </a:ext>
            </a:extLst>
          </p:cNvPr>
          <p:cNvPicPr>
            <a:picLocks noChangeAspect="1"/>
          </p:cNvPicPr>
          <p:nvPr/>
        </p:nvPicPr>
        <p:blipFill rotWithShape="1">
          <a:blip r:embed="rId3"/>
          <a:srcRect t="-53743" b="53743"/>
          <a:stretch/>
        </p:blipFill>
        <p:spPr>
          <a:xfrm>
            <a:off x="571111" y="5036258"/>
            <a:ext cx="3299850" cy="1165714"/>
          </a:xfrm>
          <a:prstGeom prst="rect">
            <a:avLst/>
          </a:prstGeom>
        </p:spPr>
      </p:pic>
      <p:pic>
        <p:nvPicPr>
          <p:cNvPr id="12" name="圖片 11">
            <a:extLst>
              <a:ext uri="{FF2B5EF4-FFF2-40B4-BE49-F238E27FC236}">
                <a16:creationId xmlns:a16="http://schemas.microsoft.com/office/drawing/2014/main" id="{59D83DC7-6E40-D808-7D0B-27D48F6B3C62}"/>
              </a:ext>
            </a:extLst>
          </p:cNvPr>
          <p:cNvPicPr>
            <a:picLocks noChangeAspect="1"/>
          </p:cNvPicPr>
          <p:nvPr/>
        </p:nvPicPr>
        <p:blipFill>
          <a:blip r:embed="rId4"/>
          <a:stretch>
            <a:fillRect/>
          </a:stretch>
        </p:blipFill>
        <p:spPr>
          <a:xfrm>
            <a:off x="571111" y="4279651"/>
            <a:ext cx="4486901" cy="1381318"/>
          </a:xfrm>
          <a:prstGeom prst="rect">
            <a:avLst/>
          </a:prstGeom>
        </p:spPr>
      </p:pic>
      <p:pic>
        <p:nvPicPr>
          <p:cNvPr id="23" name="圖片 22">
            <a:extLst>
              <a:ext uri="{FF2B5EF4-FFF2-40B4-BE49-F238E27FC236}">
                <a16:creationId xmlns:a16="http://schemas.microsoft.com/office/drawing/2014/main" id="{085CEF16-0915-98CC-FA56-80C923DE8BCF}"/>
              </a:ext>
            </a:extLst>
          </p:cNvPr>
          <p:cNvPicPr>
            <a:picLocks noChangeAspect="1"/>
          </p:cNvPicPr>
          <p:nvPr/>
        </p:nvPicPr>
        <p:blipFill>
          <a:blip r:embed="rId5"/>
          <a:stretch>
            <a:fillRect/>
          </a:stretch>
        </p:blipFill>
        <p:spPr>
          <a:xfrm>
            <a:off x="571111" y="1806347"/>
            <a:ext cx="4706007" cy="2486372"/>
          </a:xfrm>
          <a:prstGeom prst="rect">
            <a:avLst/>
          </a:prstGeom>
        </p:spPr>
      </p:pic>
      <p:sp>
        <p:nvSpPr>
          <p:cNvPr id="2" name="標題 1">
            <a:extLst>
              <a:ext uri="{FF2B5EF4-FFF2-40B4-BE49-F238E27FC236}">
                <a16:creationId xmlns:a16="http://schemas.microsoft.com/office/drawing/2014/main" id="{085BA690-41ED-93CF-C8C8-FB94B92C241C}"/>
              </a:ext>
            </a:extLst>
          </p:cNvPr>
          <p:cNvSpPr>
            <a:spLocks noGrp="1"/>
          </p:cNvSpPr>
          <p:nvPr>
            <p:ph type="title"/>
          </p:nvPr>
        </p:nvSpPr>
        <p:spPr>
          <a:xfrm>
            <a:off x="3170936" y="346046"/>
            <a:ext cx="5850128" cy="587495"/>
          </a:xfrm>
        </p:spPr>
        <p:txBody>
          <a:bodyPr vert="horz" lIns="182880" tIns="182880" rIns="182880" bIns="182880" rtlCol="0" anchor="ctr">
            <a:normAutofit fontScale="90000"/>
          </a:bodyPr>
          <a:lstStyle/>
          <a:p>
            <a:r>
              <a:rPr lang="en-US" altLang="zh-TW" sz="2400" dirty="0">
                <a:latin typeface="+mj-lt"/>
                <a:ea typeface="+mj-ea"/>
              </a:rPr>
              <a:t>GNN(</a:t>
            </a:r>
            <a:r>
              <a:rPr lang="en-US" altLang="zh-TW" sz="2400" dirty="0" err="1">
                <a:latin typeface="+mj-lt"/>
                <a:ea typeface="+mj-ea"/>
              </a:rPr>
              <a:t>forward,prosseceadj</a:t>
            </a:r>
            <a:r>
              <a:rPr lang="en-US" altLang="zh-TW" sz="2400" dirty="0">
                <a:latin typeface="+mj-lt"/>
                <a:ea typeface="+mj-ea"/>
              </a:rPr>
              <a:t>)</a:t>
            </a:r>
          </a:p>
        </p:txBody>
      </p:sp>
      <p:sp>
        <p:nvSpPr>
          <p:cNvPr id="7" name="內容版面配置區 6">
            <a:extLst>
              <a:ext uri="{FF2B5EF4-FFF2-40B4-BE49-F238E27FC236}">
                <a16:creationId xmlns:a16="http://schemas.microsoft.com/office/drawing/2014/main" id="{CC9291BE-9453-A0CF-B1DD-78B9A5054B10}"/>
              </a:ext>
            </a:extLst>
          </p:cNvPr>
          <p:cNvSpPr>
            <a:spLocks noGrp="1"/>
          </p:cNvSpPr>
          <p:nvPr>
            <p:ph idx="1"/>
          </p:nvPr>
        </p:nvSpPr>
        <p:spPr>
          <a:xfrm>
            <a:off x="585599" y="936207"/>
            <a:ext cx="2163065" cy="476316"/>
          </a:xfrm>
        </p:spPr>
        <p:txBody>
          <a:bodyPr vert="horz" lIns="91440" tIns="45720" rIns="91440" bIns="45720" rtlCol="0">
            <a:normAutofit/>
          </a:bodyPr>
          <a:lstStyle/>
          <a:p>
            <a:pPr marL="0" indent="0">
              <a:buNone/>
            </a:pPr>
            <a:r>
              <a:rPr lang="zh-TW" altLang="en-US" dirty="0">
                <a:solidFill>
                  <a:schemeClr val="bg1"/>
                </a:solidFill>
                <a:latin typeface="+mn-lt"/>
                <a:ea typeface="+mn-ea"/>
              </a:rPr>
              <a:t>演算核心</a:t>
            </a:r>
            <a:endParaRPr lang="en-US" altLang="zh-TW" dirty="0">
              <a:solidFill>
                <a:schemeClr val="bg1"/>
              </a:solidFill>
              <a:latin typeface="+mn-lt"/>
              <a:ea typeface="+mn-ea"/>
            </a:endParaRPr>
          </a:p>
          <a:p>
            <a:pPr marL="0" indent="0">
              <a:buNone/>
            </a:pPr>
            <a:endParaRPr lang="en-US" altLang="zh-TW" dirty="0">
              <a:solidFill>
                <a:schemeClr val="bg1"/>
              </a:solidFill>
              <a:latin typeface="+mn-lt"/>
              <a:ea typeface="+mn-ea"/>
            </a:endParaRPr>
          </a:p>
        </p:txBody>
      </p:sp>
      <p:sp>
        <p:nvSpPr>
          <p:cNvPr id="10" name="文字方塊 9">
            <a:extLst>
              <a:ext uri="{FF2B5EF4-FFF2-40B4-BE49-F238E27FC236}">
                <a16:creationId xmlns:a16="http://schemas.microsoft.com/office/drawing/2014/main" id="{F77158FD-EC0E-4C9B-3931-B5EBE0D6805C}"/>
              </a:ext>
            </a:extLst>
          </p:cNvPr>
          <p:cNvSpPr txBox="1"/>
          <p:nvPr/>
        </p:nvSpPr>
        <p:spPr>
          <a:xfrm>
            <a:off x="3608362" y="4502512"/>
            <a:ext cx="2487638" cy="369332"/>
          </a:xfrm>
          <a:prstGeom prst="rect">
            <a:avLst/>
          </a:prstGeom>
          <a:noFill/>
        </p:spPr>
        <p:txBody>
          <a:bodyPr wrap="square" rtlCol="0">
            <a:spAutoFit/>
          </a:bodyPr>
          <a:lstStyle/>
          <a:p>
            <a:r>
              <a:rPr lang="zh-TW" altLang="en-US" dirty="0">
                <a:solidFill>
                  <a:srgbClr val="FFFF00"/>
                </a:solidFill>
              </a:rPr>
              <a:t>遷入捲積層向前傳播</a:t>
            </a:r>
            <a:endParaRPr lang="en-US" altLang="zh-TW" dirty="0">
              <a:solidFill>
                <a:srgbClr val="FFFF00"/>
              </a:solidFill>
            </a:endParaRPr>
          </a:p>
        </p:txBody>
      </p:sp>
      <p:sp>
        <p:nvSpPr>
          <p:cNvPr id="17" name="文字方塊 16">
            <a:extLst>
              <a:ext uri="{FF2B5EF4-FFF2-40B4-BE49-F238E27FC236}">
                <a16:creationId xmlns:a16="http://schemas.microsoft.com/office/drawing/2014/main" id="{E299FA36-0DBD-53E5-5E49-D14BB2DF046C}"/>
              </a:ext>
            </a:extLst>
          </p:cNvPr>
          <p:cNvSpPr txBox="1"/>
          <p:nvPr/>
        </p:nvSpPr>
        <p:spPr>
          <a:xfrm>
            <a:off x="3870961" y="5694950"/>
            <a:ext cx="2709569" cy="369332"/>
          </a:xfrm>
          <a:prstGeom prst="rect">
            <a:avLst/>
          </a:prstGeom>
          <a:noFill/>
        </p:spPr>
        <p:txBody>
          <a:bodyPr wrap="square" rtlCol="0">
            <a:spAutoFit/>
          </a:bodyPr>
          <a:lstStyle/>
          <a:p>
            <a:r>
              <a:rPr lang="zh-TW" altLang="en-US" dirty="0">
                <a:solidFill>
                  <a:srgbClr val="FFFF00"/>
                </a:solidFill>
              </a:rPr>
              <a:t>提取節點特徵</a:t>
            </a:r>
            <a:endParaRPr lang="en-US" altLang="zh-TW" dirty="0">
              <a:solidFill>
                <a:srgbClr val="FFFF00"/>
              </a:solidFill>
            </a:endParaRPr>
          </a:p>
        </p:txBody>
      </p:sp>
      <p:sp>
        <p:nvSpPr>
          <p:cNvPr id="18" name="文字方塊 17">
            <a:extLst>
              <a:ext uri="{FF2B5EF4-FFF2-40B4-BE49-F238E27FC236}">
                <a16:creationId xmlns:a16="http://schemas.microsoft.com/office/drawing/2014/main" id="{49DEFD05-9A49-4C5C-0E93-A457E5EF69AA}"/>
              </a:ext>
            </a:extLst>
          </p:cNvPr>
          <p:cNvSpPr txBox="1"/>
          <p:nvPr/>
        </p:nvSpPr>
        <p:spPr>
          <a:xfrm>
            <a:off x="3026388" y="6327288"/>
            <a:ext cx="2013821" cy="369332"/>
          </a:xfrm>
          <a:prstGeom prst="rect">
            <a:avLst/>
          </a:prstGeom>
          <a:noFill/>
        </p:spPr>
        <p:txBody>
          <a:bodyPr wrap="square" rtlCol="0">
            <a:spAutoFit/>
          </a:bodyPr>
          <a:lstStyle/>
          <a:p>
            <a:r>
              <a:rPr lang="zh-TW" altLang="en-US" dirty="0">
                <a:solidFill>
                  <a:srgbClr val="FFFF00"/>
                </a:solidFill>
              </a:rPr>
              <a:t>全局池化</a:t>
            </a:r>
            <a:endParaRPr lang="en-US" altLang="zh-TW" dirty="0">
              <a:solidFill>
                <a:srgbClr val="FFFF00"/>
              </a:solidFill>
            </a:endParaRPr>
          </a:p>
        </p:txBody>
      </p:sp>
      <p:sp>
        <p:nvSpPr>
          <p:cNvPr id="19" name="文字方塊 18">
            <a:extLst>
              <a:ext uri="{FF2B5EF4-FFF2-40B4-BE49-F238E27FC236}">
                <a16:creationId xmlns:a16="http://schemas.microsoft.com/office/drawing/2014/main" id="{4C4C8A7C-D368-4776-1443-A1A03C36F152}"/>
              </a:ext>
            </a:extLst>
          </p:cNvPr>
          <p:cNvSpPr txBox="1"/>
          <p:nvPr/>
        </p:nvSpPr>
        <p:spPr>
          <a:xfrm>
            <a:off x="3180347" y="1486173"/>
            <a:ext cx="2013821" cy="369332"/>
          </a:xfrm>
          <a:prstGeom prst="rect">
            <a:avLst/>
          </a:prstGeom>
          <a:noFill/>
        </p:spPr>
        <p:txBody>
          <a:bodyPr wrap="square" rtlCol="0">
            <a:spAutoFit/>
          </a:bodyPr>
          <a:lstStyle/>
          <a:p>
            <a:r>
              <a:rPr lang="zh-TW" altLang="en-US" dirty="0">
                <a:solidFill>
                  <a:srgbClr val="FFFF00"/>
                </a:solidFill>
              </a:rPr>
              <a:t>批次處理圖形</a:t>
            </a:r>
            <a:endParaRPr lang="en-US" altLang="zh-TW" dirty="0">
              <a:solidFill>
                <a:srgbClr val="FFFF00"/>
              </a:solidFill>
            </a:endParaRPr>
          </a:p>
        </p:txBody>
      </p:sp>
      <p:sp>
        <p:nvSpPr>
          <p:cNvPr id="20" name="文字方塊 19">
            <a:extLst>
              <a:ext uri="{FF2B5EF4-FFF2-40B4-BE49-F238E27FC236}">
                <a16:creationId xmlns:a16="http://schemas.microsoft.com/office/drawing/2014/main" id="{8A6A351F-DC00-4FAC-D3AB-7A18845266EC}"/>
              </a:ext>
            </a:extLst>
          </p:cNvPr>
          <p:cNvSpPr txBox="1"/>
          <p:nvPr/>
        </p:nvSpPr>
        <p:spPr>
          <a:xfrm>
            <a:off x="7485917" y="2011941"/>
            <a:ext cx="2859744" cy="646331"/>
          </a:xfrm>
          <a:prstGeom prst="rect">
            <a:avLst/>
          </a:prstGeom>
          <a:noFill/>
        </p:spPr>
        <p:txBody>
          <a:bodyPr wrap="square" rtlCol="0">
            <a:spAutoFit/>
          </a:bodyPr>
          <a:lstStyle/>
          <a:p>
            <a:r>
              <a:rPr lang="zh-TW" altLang="en-US" dirty="0">
                <a:solidFill>
                  <a:srgbClr val="FFFF00"/>
                </a:solidFill>
              </a:rPr>
              <a:t>過濾遠方節點形成邊的索引、權重</a:t>
            </a:r>
            <a:endParaRPr lang="en-US" altLang="zh-TW" dirty="0">
              <a:solidFill>
                <a:srgbClr val="FFFF00"/>
              </a:solidFill>
            </a:endParaRPr>
          </a:p>
        </p:txBody>
      </p:sp>
      <p:cxnSp>
        <p:nvCxnSpPr>
          <p:cNvPr id="25" name="直線單箭頭接點 24">
            <a:extLst>
              <a:ext uri="{FF2B5EF4-FFF2-40B4-BE49-F238E27FC236}">
                <a16:creationId xmlns:a16="http://schemas.microsoft.com/office/drawing/2014/main" id="{41EE7EAA-3DD8-28ED-BE3A-1476DCB90287}"/>
              </a:ext>
            </a:extLst>
          </p:cNvPr>
          <p:cNvCxnSpPr>
            <a:cxnSpLocks/>
          </p:cNvCxnSpPr>
          <p:nvPr/>
        </p:nvCxnSpPr>
        <p:spPr>
          <a:xfrm flipH="1">
            <a:off x="2637536" y="1798101"/>
            <a:ext cx="1066800" cy="2381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18C1C231-AF93-F924-F9B2-2486DD447D5B}"/>
              </a:ext>
            </a:extLst>
          </p:cNvPr>
          <p:cNvCxnSpPr>
            <a:cxnSpLocks/>
          </p:cNvCxnSpPr>
          <p:nvPr/>
        </p:nvCxnSpPr>
        <p:spPr>
          <a:xfrm flipH="1">
            <a:off x="6705393" y="2130497"/>
            <a:ext cx="815800" cy="3157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內容版面配置區 6">
            <a:extLst>
              <a:ext uri="{FF2B5EF4-FFF2-40B4-BE49-F238E27FC236}">
                <a16:creationId xmlns:a16="http://schemas.microsoft.com/office/drawing/2014/main" id="{CC9291BE-9453-A0CF-B1DD-78B9A5054B10}"/>
              </a:ext>
            </a:extLst>
          </p:cNvPr>
          <p:cNvSpPr txBox="1">
            <a:spLocks/>
          </p:cNvSpPr>
          <p:nvPr/>
        </p:nvSpPr>
        <p:spPr>
          <a:xfrm>
            <a:off x="6409301" y="987297"/>
            <a:ext cx="2768094" cy="47631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zh-TW" altLang="en-US">
                <a:solidFill>
                  <a:schemeClr val="bg1"/>
                </a:solidFill>
                <a:latin typeface="+mn-lt"/>
                <a:ea typeface="+mn-ea"/>
              </a:rPr>
              <a:t>用於將遠處節點排除圖形外</a:t>
            </a:r>
            <a:endParaRPr lang="en-US" altLang="zh-TW" dirty="0">
              <a:solidFill>
                <a:schemeClr val="bg1"/>
              </a:solidFill>
              <a:latin typeface="+mn-lt"/>
              <a:ea typeface="+mn-ea"/>
            </a:endParaRPr>
          </a:p>
        </p:txBody>
      </p:sp>
      <p:pic>
        <p:nvPicPr>
          <p:cNvPr id="33" name="圖片 32">
            <a:extLst>
              <a:ext uri="{FF2B5EF4-FFF2-40B4-BE49-F238E27FC236}">
                <a16:creationId xmlns:a16="http://schemas.microsoft.com/office/drawing/2014/main" id="{3F5AB286-8F88-6ABA-4922-9877D1E4B904}"/>
              </a:ext>
            </a:extLst>
          </p:cNvPr>
          <p:cNvPicPr>
            <a:picLocks noChangeAspect="1"/>
          </p:cNvPicPr>
          <p:nvPr/>
        </p:nvPicPr>
        <p:blipFill>
          <a:blip r:embed="rId6"/>
          <a:stretch>
            <a:fillRect/>
          </a:stretch>
        </p:blipFill>
        <p:spPr>
          <a:xfrm>
            <a:off x="6409301" y="1463613"/>
            <a:ext cx="4448796" cy="3038899"/>
          </a:xfrm>
          <a:prstGeom prst="rect">
            <a:avLst/>
          </a:prstGeom>
        </p:spPr>
      </p:pic>
      <p:sp>
        <p:nvSpPr>
          <p:cNvPr id="34" name="文字方塊 33">
            <a:extLst>
              <a:ext uri="{FF2B5EF4-FFF2-40B4-BE49-F238E27FC236}">
                <a16:creationId xmlns:a16="http://schemas.microsoft.com/office/drawing/2014/main" id="{A99E0788-AC4C-8691-8E68-6BD16374D0A2}"/>
              </a:ext>
            </a:extLst>
          </p:cNvPr>
          <p:cNvSpPr txBox="1"/>
          <p:nvPr/>
        </p:nvSpPr>
        <p:spPr>
          <a:xfrm>
            <a:off x="9493917" y="2456775"/>
            <a:ext cx="2087879" cy="369332"/>
          </a:xfrm>
          <a:prstGeom prst="rect">
            <a:avLst/>
          </a:prstGeom>
          <a:noFill/>
        </p:spPr>
        <p:txBody>
          <a:bodyPr wrap="square" rtlCol="0">
            <a:spAutoFit/>
          </a:bodyPr>
          <a:lstStyle/>
          <a:p>
            <a:r>
              <a:rPr lang="zh-TW" altLang="en-US" dirty="0">
                <a:solidFill>
                  <a:srgbClr val="FFFF00"/>
                </a:solidFill>
              </a:rPr>
              <a:t>確定維度相同</a:t>
            </a:r>
          </a:p>
        </p:txBody>
      </p:sp>
      <p:sp>
        <p:nvSpPr>
          <p:cNvPr id="35" name="文字方塊 34">
            <a:extLst>
              <a:ext uri="{FF2B5EF4-FFF2-40B4-BE49-F238E27FC236}">
                <a16:creationId xmlns:a16="http://schemas.microsoft.com/office/drawing/2014/main" id="{4729B37B-784B-93EE-89E0-E01CF644FA1A}"/>
              </a:ext>
            </a:extLst>
          </p:cNvPr>
          <p:cNvSpPr txBox="1"/>
          <p:nvPr/>
        </p:nvSpPr>
        <p:spPr>
          <a:xfrm>
            <a:off x="9656477" y="3100440"/>
            <a:ext cx="2087879" cy="369332"/>
          </a:xfrm>
          <a:prstGeom prst="rect">
            <a:avLst/>
          </a:prstGeom>
          <a:noFill/>
        </p:spPr>
        <p:txBody>
          <a:bodyPr wrap="square" rtlCol="0">
            <a:spAutoFit/>
          </a:bodyPr>
          <a:lstStyle/>
          <a:p>
            <a:r>
              <a:rPr lang="zh-TW" altLang="en-US" dirty="0">
                <a:solidFill>
                  <a:srgbClr val="FFFF00"/>
                </a:solidFill>
              </a:rPr>
              <a:t>過濾節點</a:t>
            </a:r>
          </a:p>
        </p:txBody>
      </p:sp>
      <p:cxnSp>
        <p:nvCxnSpPr>
          <p:cNvPr id="36" name="直線單箭頭接點 35">
            <a:extLst>
              <a:ext uri="{FF2B5EF4-FFF2-40B4-BE49-F238E27FC236}">
                <a16:creationId xmlns:a16="http://schemas.microsoft.com/office/drawing/2014/main" id="{C01DC81B-DCC2-7CB1-AF91-28121D1A082D}"/>
              </a:ext>
            </a:extLst>
          </p:cNvPr>
          <p:cNvCxnSpPr>
            <a:cxnSpLocks/>
            <a:stCxn id="35" idx="1"/>
          </p:cNvCxnSpPr>
          <p:nvPr/>
        </p:nvCxnSpPr>
        <p:spPr>
          <a:xfrm flipH="1" flipV="1">
            <a:off x="8283315" y="3100440"/>
            <a:ext cx="1373162" cy="1846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B7EF3836-85CA-DBEE-4D18-AC123D087C4A}"/>
              </a:ext>
            </a:extLst>
          </p:cNvPr>
          <p:cNvCxnSpPr>
            <a:cxnSpLocks/>
          </p:cNvCxnSpPr>
          <p:nvPr/>
        </p:nvCxnSpPr>
        <p:spPr>
          <a:xfrm flipH="1">
            <a:off x="8969896" y="2618928"/>
            <a:ext cx="630936" cy="225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04ECAB02-1F08-B2FC-7B83-90E8748E2384}"/>
              </a:ext>
            </a:extLst>
          </p:cNvPr>
          <p:cNvSpPr txBox="1"/>
          <p:nvPr/>
        </p:nvSpPr>
        <p:spPr>
          <a:xfrm>
            <a:off x="8768271" y="3524477"/>
            <a:ext cx="2087879" cy="369332"/>
          </a:xfrm>
          <a:prstGeom prst="rect">
            <a:avLst/>
          </a:prstGeom>
          <a:noFill/>
        </p:spPr>
        <p:txBody>
          <a:bodyPr wrap="square" rtlCol="0">
            <a:spAutoFit/>
          </a:bodyPr>
          <a:lstStyle/>
          <a:p>
            <a:r>
              <a:rPr lang="zh-TW" altLang="en-US" dirty="0">
                <a:solidFill>
                  <a:srgbClr val="FFFF00"/>
                </a:solidFill>
              </a:rPr>
              <a:t>經由索引查找權重</a:t>
            </a:r>
          </a:p>
        </p:txBody>
      </p:sp>
      <p:cxnSp>
        <p:nvCxnSpPr>
          <p:cNvPr id="39" name="直線單箭頭接點 38">
            <a:extLst>
              <a:ext uri="{FF2B5EF4-FFF2-40B4-BE49-F238E27FC236}">
                <a16:creationId xmlns:a16="http://schemas.microsoft.com/office/drawing/2014/main" id="{00872605-43C9-EEF0-7C93-3147E071F78C}"/>
              </a:ext>
            </a:extLst>
          </p:cNvPr>
          <p:cNvCxnSpPr>
            <a:cxnSpLocks/>
          </p:cNvCxnSpPr>
          <p:nvPr/>
        </p:nvCxnSpPr>
        <p:spPr>
          <a:xfrm flipH="1" flipV="1">
            <a:off x="8161395" y="3524477"/>
            <a:ext cx="604929" cy="1573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47E7CA41-6DEF-E5D8-FCE8-E58C810E65AE}"/>
              </a:ext>
            </a:extLst>
          </p:cNvPr>
          <p:cNvSpPr txBox="1"/>
          <p:nvPr/>
        </p:nvSpPr>
        <p:spPr>
          <a:xfrm>
            <a:off x="9719977" y="4536170"/>
            <a:ext cx="2087879" cy="369332"/>
          </a:xfrm>
          <a:prstGeom prst="rect">
            <a:avLst/>
          </a:prstGeom>
          <a:noFill/>
        </p:spPr>
        <p:txBody>
          <a:bodyPr wrap="square" rtlCol="0">
            <a:spAutoFit/>
          </a:bodyPr>
          <a:lstStyle/>
          <a:p>
            <a:r>
              <a:rPr lang="zh-TW" altLang="en-US" dirty="0">
                <a:solidFill>
                  <a:srgbClr val="FFFF00"/>
                </a:solidFill>
              </a:rPr>
              <a:t>更新</a:t>
            </a:r>
          </a:p>
        </p:txBody>
      </p:sp>
      <p:cxnSp>
        <p:nvCxnSpPr>
          <p:cNvPr id="41" name="直線單箭頭接點 40">
            <a:extLst>
              <a:ext uri="{FF2B5EF4-FFF2-40B4-BE49-F238E27FC236}">
                <a16:creationId xmlns:a16="http://schemas.microsoft.com/office/drawing/2014/main" id="{84BA1BB8-6760-6ABC-5CCD-084705763B2E}"/>
              </a:ext>
            </a:extLst>
          </p:cNvPr>
          <p:cNvCxnSpPr>
            <a:cxnSpLocks/>
          </p:cNvCxnSpPr>
          <p:nvPr/>
        </p:nvCxnSpPr>
        <p:spPr>
          <a:xfrm flipH="1" flipV="1">
            <a:off x="9065635" y="3999818"/>
            <a:ext cx="1186255" cy="4408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E900E1CE-3901-B879-ADA8-381C6E89DDD6}"/>
              </a:ext>
            </a:extLst>
          </p:cNvPr>
          <p:cNvCxnSpPr>
            <a:cxnSpLocks/>
          </p:cNvCxnSpPr>
          <p:nvPr/>
        </p:nvCxnSpPr>
        <p:spPr>
          <a:xfrm flipH="1">
            <a:off x="2814561" y="5873100"/>
            <a:ext cx="1116525" cy="1190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032ACE59-5E77-64C0-E130-C606E58C84ED}"/>
              </a:ext>
            </a:extLst>
          </p:cNvPr>
          <p:cNvCxnSpPr>
            <a:cxnSpLocks/>
          </p:cNvCxnSpPr>
          <p:nvPr/>
        </p:nvCxnSpPr>
        <p:spPr>
          <a:xfrm flipH="1" flipV="1">
            <a:off x="2748664" y="6411765"/>
            <a:ext cx="342359" cy="1001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AB39DC83-4799-7618-AC75-2C139759C2CB}"/>
              </a:ext>
            </a:extLst>
          </p:cNvPr>
          <p:cNvCxnSpPr>
            <a:cxnSpLocks/>
          </p:cNvCxnSpPr>
          <p:nvPr/>
        </p:nvCxnSpPr>
        <p:spPr>
          <a:xfrm flipV="1">
            <a:off x="3180347" y="1740529"/>
            <a:ext cx="3357046" cy="6090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19966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P spid="19" grpId="0"/>
      <p:bldP spid="34" grpId="0"/>
      <p:bldP spid="35" grpId="0"/>
      <p:bldP spid="38" grpId="0"/>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3377184" y="451104"/>
            <a:ext cx="5450000" cy="1178404"/>
          </a:xfrm>
          <a:prstGeom prst="rect">
            <a:avLst/>
          </a:prstGeom>
        </p:spPr>
        <p:txBody>
          <a:bodyPr spcFirstLastPara="1" vert="horz" wrap="square" lIns="121900" tIns="121900" rIns="121900" bIns="121900" rtlCol="0" anchor="t" anchorCtr="0">
            <a:noAutofit/>
          </a:bodyPr>
          <a:lstStyle/>
          <a:p>
            <a:r>
              <a:rPr lang="zh-TW" altLang="en-US" sz="8000">
                <a:solidFill>
                  <a:schemeClr val="tx1"/>
                </a:solidFill>
                <a:ea typeface="微軟正黑體"/>
              </a:rPr>
              <a:t>動機</a:t>
            </a:r>
            <a:endParaRPr lang="en-US" altLang="zh-TW" sz="8000">
              <a:solidFill>
                <a:schemeClr val="tx1"/>
              </a:solidFill>
            </a:endParaRPr>
          </a:p>
        </p:txBody>
      </p:sp>
      <p:sp>
        <p:nvSpPr>
          <p:cNvPr id="1891" name="Google Shape;1891;p36"/>
          <p:cNvSpPr txBox="1">
            <a:spLocks noGrp="1"/>
          </p:cNvSpPr>
          <p:nvPr>
            <p:ph type="body" idx="1"/>
          </p:nvPr>
        </p:nvSpPr>
        <p:spPr>
          <a:xfrm>
            <a:off x="965184" y="2005123"/>
            <a:ext cx="10274000" cy="3590134"/>
          </a:xfrm>
          <a:prstGeom prst="rect">
            <a:avLst/>
          </a:prstGeom>
        </p:spPr>
        <p:txBody>
          <a:bodyPr spcFirstLastPara="1" vert="horz" wrap="square" lIns="121900" tIns="121900" rIns="121900" bIns="121900" rtlCol="0" anchor="t" anchorCtr="0">
            <a:noAutofit/>
          </a:bodyPr>
          <a:lstStyle/>
          <a:p>
            <a:pPr marL="0" indent="0">
              <a:buNone/>
            </a:pPr>
            <a:r>
              <a:rPr lang="zh-TW" altLang="zh-TW" sz="2000">
                <a:solidFill>
                  <a:schemeClr val="tx1"/>
                </a:solidFill>
                <a:ea typeface="+mn-lt"/>
                <a:cs typeface="+mn-lt"/>
              </a:rPr>
              <a:t>我們希望在路徑規劃領域取得突破</a:t>
            </a:r>
            <a:r>
              <a:rPr lang="zh-TW" altLang="en-US" sz="2000">
                <a:solidFill>
                  <a:schemeClr val="tx1"/>
                </a:solidFill>
                <a:ea typeface="+mn-lt"/>
                <a:cs typeface="+mn-lt"/>
              </a:rPr>
              <a:t>，不僅解決多代理者導航和避撞問題</a:t>
            </a:r>
            <a:r>
              <a:rPr lang="zh-TW" altLang="zh-TW" sz="2000">
                <a:solidFill>
                  <a:schemeClr val="tx1"/>
                </a:solidFill>
                <a:ea typeface="+mn-lt"/>
                <a:cs typeface="+mn-lt"/>
              </a:rPr>
              <a:t>。傳統方法基於單一智能體，無法應對複雜環境和多代理者協作。引入多代理者深度學習演算法</a:t>
            </a:r>
            <a:r>
              <a:rPr lang="zh-TW" altLang="en-US" sz="2000">
                <a:solidFill>
                  <a:schemeClr val="tx1"/>
                </a:solidFill>
                <a:ea typeface="+mn-lt"/>
                <a:cs typeface="+mn-lt"/>
              </a:rPr>
              <a:t>是關鍵</a:t>
            </a:r>
            <a:r>
              <a:rPr lang="zh-TW" altLang="zh-TW" sz="2000">
                <a:solidFill>
                  <a:schemeClr val="tx1"/>
                </a:solidFill>
                <a:ea typeface="+mn-lt"/>
                <a:cs typeface="+mn-lt"/>
              </a:rPr>
              <a:t>解決方案。</a:t>
            </a:r>
            <a:endParaRPr lang="en-US" altLang="zh-TW" sz="2000">
              <a:solidFill>
                <a:schemeClr val="tx1"/>
              </a:solidFill>
              <a:ea typeface="+mn-lt"/>
              <a:cs typeface="+mn-lt"/>
            </a:endParaRPr>
          </a:p>
          <a:p>
            <a:pPr marL="0" indent="0">
              <a:buNone/>
            </a:pPr>
            <a:r>
              <a:rPr lang="zh-TW" altLang="zh-TW" sz="2000">
                <a:solidFill>
                  <a:schemeClr val="tx1"/>
                </a:solidFill>
                <a:ea typeface="+mn-lt"/>
                <a:cs typeface="+mn-lt"/>
              </a:rPr>
              <a:t>多代理者深度學習演算法克服傳統方法的局限，實現更智能、更靈活的路徑規劃。結合深度學習和多代理者系統的分散性，智能體能協作完成複雜任務，如避開障礙物、最小化碰撞風險。</a:t>
            </a:r>
          </a:p>
          <a:p>
            <a:pPr marL="0" indent="0">
              <a:buNone/>
            </a:pPr>
            <a:r>
              <a:rPr lang="zh-TW" altLang="zh-TW" sz="2000">
                <a:solidFill>
                  <a:schemeClr val="tx1"/>
                </a:solidFill>
                <a:ea typeface="+mn-lt"/>
                <a:cs typeface="+mn-lt"/>
              </a:rPr>
              <a:t>這項研究推動自主導航技術發展</a:t>
            </a:r>
            <a:r>
              <a:rPr lang="zh-TW" altLang="en-US" sz="2000">
                <a:solidFill>
                  <a:schemeClr val="tx1"/>
                </a:solidFill>
                <a:ea typeface="+mn-lt"/>
                <a:cs typeface="+mn-lt"/>
              </a:rPr>
              <a:t>，應用於</a:t>
            </a:r>
            <a:r>
              <a:rPr lang="zh-TW" altLang="zh-TW" sz="2000">
                <a:solidFill>
                  <a:schemeClr val="tx1"/>
                </a:solidFill>
                <a:ea typeface="+mn-lt"/>
                <a:cs typeface="+mn-lt"/>
              </a:rPr>
              <a:t>自動駕駛、無人機等領域，</a:t>
            </a:r>
            <a:r>
              <a:rPr lang="zh-TW" altLang="en-US" sz="2000">
                <a:solidFill>
                  <a:schemeClr val="tx1"/>
                </a:solidFill>
                <a:ea typeface="+mn-lt"/>
                <a:cs typeface="+mn-lt"/>
              </a:rPr>
              <a:t>提</a:t>
            </a:r>
            <a:r>
              <a:rPr lang="zh-TW" altLang="zh-TW" sz="2000">
                <a:solidFill>
                  <a:schemeClr val="tx1"/>
                </a:solidFill>
                <a:ea typeface="+mn-lt"/>
                <a:cs typeface="+mn-lt"/>
              </a:rPr>
              <a:t>高安全性、效率和靈活性，加速技術普及。研究</a:t>
            </a:r>
            <a:r>
              <a:rPr lang="zh-TW" altLang="en-US" sz="2000">
                <a:solidFill>
                  <a:schemeClr val="tx1"/>
                </a:solidFill>
                <a:ea typeface="+mn-lt"/>
                <a:cs typeface="+mn-lt"/>
              </a:rPr>
              <a:t>也</a:t>
            </a:r>
            <a:r>
              <a:rPr lang="zh-TW" altLang="zh-TW" sz="2000">
                <a:solidFill>
                  <a:schemeClr val="tx1"/>
                </a:solidFill>
                <a:ea typeface="+mn-lt"/>
                <a:cs typeface="+mn-lt"/>
              </a:rPr>
              <a:t>為智慧城市、工廠自動化等領域提供技術支持，實現城市交通管理、物流配送的智能優化，提升運行效率和資源利用率。</a:t>
            </a:r>
          </a:p>
          <a:p>
            <a:pPr marL="0" indent="0">
              <a:buNone/>
            </a:pPr>
            <a:r>
              <a:rPr lang="zh-TW" altLang="zh-TW" sz="2000">
                <a:solidFill>
                  <a:schemeClr val="tx1"/>
                </a:solidFill>
                <a:ea typeface="+mn-lt"/>
                <a:cs typeface="+mn-lt"/>
              </a:rPr>
              <a:t>多代理者深度學習演算法於路徑規劃的應用，既解決現有方法的限制，又推動自主導航技術發展，為智慧城市建設帶來新機遇和挑戰。</a:t>
            </a:r>
          </a:p>
        </p:txBody>
      </p:sp>
    </p:spTree>
    <p:extLst>
      <p:ext uri="{BB962C8B-B14F-4D97-AF65-F5344CB8AC3E}">
        <p14:creationId xmlns:p14="http://schemas.microsoft.com/office/powerpoint/2010/main" val="4062931935"/>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descr="金融交易數字">
            <a:extLst>
              <a:ext uri="{FF2B5EF4-FFF2-40B4-BE49-F238E27FC236}">
                <a16:creationId xmlns:a16="http://schemas.microsoft.com/office/drawing/2014/main" id="{32F354A1-38C7-4598-A0E1-7A286A3019B8}"/>
              </a:ext>
            </a:extLst>
          </p:cNvPr>
          <p:cNvPicPr>
            <a:picLocks noGrp="1" noChangeAspect="1"/>
          </p:cNvPicPr>
          <p:nvPr>
            <p:ph idx="1"/>
          </p:nvPr>
        </p:nvPicPr>
        <p:blipFill rotWithShape="1">
          <a:blip r:embed="rId4" cstate="print">
            <a:extLst>
              <a:ext uri="{BEBA8EAE-BF5A-486C-A8C5-ECC9F3942E4B}">
                <a14:imgProps xmlns:a14="http://schemas.microsoft.com/office/drawing/2010/main">
                  <a14:imgLayer r:embed="rId5">
                    <a14:imgEffect>
                      <a14:colorTemperature colorTemp="6600"/>
                    </a14:imgEffect>
                    <a14:imgEffect>
                      <a14:saturation sat="0"/>
                    </a14:imgEffect>
                    <a14:imgEffect>
                      <a14:brightnessContrast bright="-61000" contrast="-48000"/>
                    </a14:imgEffect>
                  </a14:imgLayer>
                </a14:imgProps>
              </a:ext>
              <a:ext uri="{28A0092B-C50C-407E-A947-70E740481C1C}">
                <a14:useLocalDpi xmlns:a14="http://schemas.microsoft.com/office/drawing/2010/main"/>
              </a:ext>
            </a:extLst>
          </a:blip>
          <a:srcRect t="16515" r="5" b="21617"/>
          <a:stretch/>
        </p:blipFill>
        <p:spPr>
          <a:xfrm>
            <a:off x="20" y="10"/>
            <a:ext cx="12191980" cy="6857990"/>
          </a:xfrm>
          <a:prstGeom prst="rect">
            <a:avLst/>
          </a:prstGeom>
        </p:spPr>
      </p:pic>
      <p:sp>
        <p:nvSpPr>
          <p:cNvPr id="2" name="標題 1">
            <a:extLst>
              <a:ext uri="{FF2B5EF4-FFF2-40B4-BE49-F238E27FC236}">
                <a16:creationId xmlns:a16="http://schemas.microsoft.com/office/drawing/2014/main" id="{9C9DE503-F7C2-4A40-83F4-4DE931E7D9DE}"/>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zh-TW" altLang="en-US" sz="6600">
                <a:solidFill>
                  <a:schemeClr val="tx1"/>
                </a:solidFill>
                <a:latin typeface="+mj-lt"/>
                <a:ea typeface="微軟正黑體"/>
              </a:rPr>
              <a:t>訓練模型</a:t>
            </a:r>
            <a:endParaRPr lang="en-US" altLang="zh-TW" sz="6600">
              <a:solidFill>
                <a:schemeClr val="tx1"/>
              </a:solidFill>
              <a:latin typeface="+mj-lt"/>
              <a:ea typeface="微軟正黑體"/>
            </a:endParaRPr>
          </a:p>
        </p:txBody>
      </p:sp>
      <p:sp>
        <p:nvSpPr>
          <p:cNvPr id="7" name="文字方塊 6">
            <a:extLst>
              <a:ext uri="{FF2B5EF4-FFF2-40B4-BE49-F238E27FC236}">
                <a16:creationId xmlns:a16="http://schemas.microsoft.com/office/drawing/2014/main" id="{39CAB00A-69C4-F7CB-1D59-73B61B2DBE85}"/>
              </a:ext>
            </a:extLst>
          </p:cNvPr>
          <p:cNvSpPr txBox="1"/>
          <p:nvPr/>
        </p:nvSpPr>
        <p:spPr>
          <a:xfrm>
            <a:off x="2695194" y="4352544"/>
            <a:ext cx="6801612" cy="1239894"/>
          </a:xfrm>
          <a:prstGeom prst="rect">
            <a:avLst/>
          </a:prstGeom>
        </p:spPr>
        <p:txBody>
          <a:bodyPr vert="horz" lIns="91440" tIns="45720" rIns="91440" bIns="45720" rtlCol="0">
            <a:normAutofit/>
          </a:bodyPr>
          <a:lstStyle/>
          <a:p>
            <a:pPr algn="ctr" defTabSz="914400">
              <a:spcBef>
                <a:spcPts val="1000"/>
              </a:spcBef>
              <a:buClr>
                <a:schemeClr val="accent2"/>
              </a:buClr>
            </a:pPr>
            <a:endParaRPr lang="zh-TW" altLang="en-US" sz="2000">
              <a:solidFill>
                <a:srgbClr val="FFFFFF"/>
              </a:solidFill>
            </a:endParaRPr>
          </a:p>
        </p:txBody>
      </p:sp>
    </p:spTree>
    <p:extLst>
      <p:ext uri="{BB962C8B-B14F-4D97-AF65-F5344CB8AC3E}">
        <p14:creationId xmlns:p14="http://schemas.microsoft.com/office/powerpoint/2010/main" val="273128673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2091700" y="402773"/>
            <a:ext cx="8008400" cy="1265927"/>
          </a:xfrm>
          <a:prstGeom prst="rect">
            <a:avLst/>
          </a:prstGeom>
        </p:spPr>
        <p:txBody>
          <a:bodyPr spcFirstLastPara="1" vert="horz" wrap="square" lIns="121900" tIns="121900" rIns="121900" bIns="121900" rtlCol="0" anchor="t" anchorCtr="0">
            <a:noAutofit/>
          </a:bodyPr>
          <a:lstStyle/>
          <a:p>
            <a:r>
              <a:rPr lang="zh-TW" altLang="en-US" sz="8000">
                <a:solidFill>
                  <a:schemeClr val="tx1"/>
                </a:solidFill>
                <a:latin typeface="Gill Sans MT"/>
                <a:ea typeface="Microsoft JhengHei UI"/>
              </a:rPr>
              <a:t>訓練模型</a:t>
            </a:r>
            <a:endParaRPr sz="8000">
              <a:solidFill>
                <a:schemeClr val="tx1"/>
              </a:solidFill>
            </a:endParaRPr>
          </a:p>
        </p:txBody>
      </p:sp>
      <p:sp>
        <p:nvSpPr>
          <p:cNvPr id="2227" name="Google Shape;2227;p41"/>
          <p:cNvSpPr txBox="1">
            <a:spLocks noGrp="1"/>
          </p:cNvSpPr>
          <p:nvPr>
            <p:ph type="subTitle" idx="3"/>
          </p:nvPr>
        </p:nvSpPr>
        <p:spPr>
          <a:xfrm>
            <a:off x="7416021" y="3887841"/>
            <a:ext cx="2596800" cy="741519"/>
          </a:xfrm>
          <a:prstGeom prst="rect">
            <a:avLst/>
          </a:prstGeom>
        </p:spPr>
        <p:txBody>
          <a:bodyPr spcFirstLastPara="1" vert="horz" wrap="square" lIns="121900" tIns="121900" rIns="121900" bIns="121900" rtlCol="0" anchor="t" anchorCtr="0">
            <a:noAutofit/>
          </a:bodyPr>
          <a:lstStyle/>
          <a:p>
            <a:pPr marL="0" indent="0"/>
            <a:r>
              <a:rPr lang="en-US" altLang="zh-TW" sz="4400" cap="all">
                <a:solidFill>
                  <a:srgbClr val="0C2136"/>
                </a:solidFill>
                <a:latin typeface="Microsoft JhengHei UI"/>
                <a:ea typeface="Microsoft JhengHei UI"/>
              </a:rPr>
              <a:t>MAPPO</a:t>
            </a:r>
            <a:endParaRPr lang="en-US" altLang="zh-TW" sz="4400" cap="all">
              <a:solidFill>
                <a:srgbClr val="0C2136"/>
              </a:solidFill>
            </a:endParaRPr>
          </a:p>
        </p:txBody>
      </p:sp>
      <p:sp>
        <p:nvSpPr>
          <p:cNvPr id="2233" name="Google Shape;2233;p41"/>
          <p:cNvSpPr txBox="1"/>
          <p:nvPr/>
        </p:nvSpPr>
        <p:spPr>
          <a:xfrm>
            <a:off x="682752" y="2267712"/>
            <a:ext cx="1572800" cy="1438800"/>
          </a:xfrm>
          <a:prstGeom prst="rect">
            <a:avLst/>
          </a:prstGeom>
          <a:noFill/>
          <a:ln>
            <a:noFill/>
          </a:ln>
        </p:spPr>
        <p:txBody>
          <a:bodyPr spcFirstLastPara="1" wrap="square" lIns="121900" tIns="121900" rIns="121900" bIns="121900" anchor="b" anchorCtr="0">
            <a:noAutofit/>
          </a:bodyPr>
          <a:lstStyle/>
          <a:p>
            <a:pPr algn="ctr"/>
            <a:r>
              <a:rPr lang="en" sz="9600">
                <a:solidFill>
                  <a:schemeClr val="accent2">
                    <a:lumMod val="75000"/>
                  </a:schemeClr>
                </a:solidFill>
                <a:latin typeface="Fjalla One"/>
                <a:ea typeface="Fjalla One"/>
                <a:cs typeface="Fjalla One"/>
                <a:sym typeface="Fjalla One"/>
              </a:rPr>
              <a:t>1</a:t>
            </a:r>
            <a:r>
              <a:rPr lang="en-US" sz="9600">
                <a:solidFill>
                  <a:schemeClr val="accent2">
                    <a:lumMod val="75000"/>
                  </a:schemeClr>
                </a:solidFill>
                <a:latin typeface="Fjalla One"/>
                <a:ea typeface="Fjalla One"/>
                <a:cs typeface="Fjalla One"/>
                <a:sym typeface="Fjalla One"/>
              </a:rPr>
              <a:t>.</a:t>
            </a:r>
          </a:p>
        </p:txBody>
      </p:sp>
      <p:sp>
        <p:nvSpPr>
          <p:cNvPr id="2236" name="Google Shape;2236;p41"/>
          <p:cNvSpPr txBox="1"/>
          <p:nvPr/>
        </p:nvSpPr>
        <p:spPr>
          <a:xfrm>
            <a:off x="682752" y="4892940"/>
            <a:ext cx="1572800" cy="1438800"/>
          </a:xfrm>
          <a:prstGeom prst="rect">
            <a:avLst/>
          </a:prstGeom>
          <a:noFill/>
          <a:ln>
            <a:noFill/>
          </a:ln>
        </p:spPr>
        <p:txBody>
          <a:bodyPr spcFirstLastPara="1" wrap="square" lIns="121900" tIns="121900" rIns="121900" bIns="121900" anchor="b" anchorCtr="0">
            <a:noAutofit/>
          </a:bodyPr>
          <a:lstStyle/>
          <a:p>
            <a:pPr algn="ctr"/>
            <a:r>
              <a:rPr lang="en" sz="9600">
                <a:solidFill>
                  <a:schemeClr val="accent2">
                    <a:lumMod val="75000"/>
                  </a:schemeClr>
                </a:solidFill>
                <a:latin typeface="Fjalla One"/>
                <a:ea typeface="Fjalla One"/>
                <a:cs typeface="Fjalla One"/>
                <a:sym typeface="Fjalla One"/>
              </a:rPr>
              <a:t>3.</a:t>
            </a:r>
            <a:endParaRPr sz="9600">
              <a:solidFill>
                <a:schemeClr val="accent2">
                  <a:lumMod val="75000"/>
                </a:schemeClr>
              </a:solidFill>
              <a:latin typeface="Fjalla One"/>
              <a:ea typeface="Fjalla One"/>
              <a:cs typeface="Fjalla One"/>
              <a:sym typeface="Fjalla One"/>
            </a:endParaRPr>
          </a:p>
        </p:txBody>
      </p:sp>
      <p:sp>
        <p:nvSpPr>
          <p:cNvPr id="7" name="副標題 6"/>
          <p:cNvSpPr>
            <a:spLocks noGrp="1"/>
          </p:cNvSpPr>
          <p:nvPr>
            <p:ph type="subTitle" idx="1"/>
          </p:nvPr>
        </p:nvSpPr>
        <p:spPr>
          <a:xfrm>
            <a:off x="2091700" y="2608511"/>
            <a:ext cx="3230848" cy="757202"/>
          </a:xfrm>
        </p:spPr>
        <p:txBody>
          <a:bodyPr/>
          <a:lstStyle/>
          <a:p>
            <a:r>
              <a:rPr lang="en-US" altLang="zh-TW" sz="4400" err="1">
                <a:solidFill>
                  <a:srgbClr val="0C2136"/>
                </a:solidFill>
                <a:latin typeface="Microsoft JhengHei UI"/>
                <a:ea typeface="Microsoft JhengHei UI"/>
              </a:rPr>
              <a:t>InforMARL</a:t>
            </a:r>
            <a:endParaRPr lang="en-US" altLang="zh-TW" sz="4400">
              <a:solidFill>
                <a:srgbClr val="0C2136"/>
              </a:solidFill>
              <a:latin typeface="Microsoft JhengHei UI"/>
              <a:ea typeface="Microsoft JhengHei UI"/>
            </a:endParaRPr>
          </a:p>
        </p:txBody>
      </p:sp>
      <p:sp>
        <p:nvSpPr>
          <p:cNvPr id="8" name="Google Shape;2236;p41"/>
          <p:cNvSpPr txBox="1"/>
          <p:nvPr/>
        </p:nvSpPr>
        <p:spPr>
          <a:xfrm>
            <a:off x="5843221" y="3539200"/>
            <a:ext cx="1572800" cy="1438800"/>
          </a:xfrm>
          <a:prstGeom prst="rect">
            <a:avLst/>
          </a:prstGeom>
          <a:noFill/>
          <a:ln>
            <a:noFill/>
          </a:ln>
        </p:spPr>
        <p:txBody>
          <a:bodyPr spcFirstLastPara="1" wrap="square" lIns="121900" tIns="121900" rIns="121900" bIns="121900" anchor="b" anchorCtr="0">
            <a:noAutofit/>
          </a:bodyPr>
          <a:lstStyle/>
          <a:p>
            <a:pPr algn="ctr"/>
            <a:r>
              <a:rPr lang="en" sz="9600">
                <a:solidFill>
                  <a:schemeClr val="accent2">
                    <a:lumMod val="75000"/>
                  </a:schemeClr>
                </a:solidFill>
                <a:latin typeface="Fjalla One"/>
                <a:ea typeface="Fjalla One"/>
                <a:cs typeface="Fjalla One"/>
                <a:sym typeface="Fjalla One"/>
              </a:rPr>
              <a:t>2.</a:t>
            </a:r>
            <a:endParaRPr sz="9600">
              <a:solidFill>
                <a:schemeClr val="accent2">
                  <a:lumMod val="75000"/>
                </a:schemeClr>
              </a:solidFill>
              <a:latin typeface="Fjalla One"/>
              <a:ea typeface="Fjalla One"/>
              <a:cs typeface="Fjalla One"/>
              <a:sym typeface="Fjalla One"/>
            </a:endParaRPr>
          </a:p>
        </p:txBody>
      </p:sp>
      <p:sp>
        <p:nvSpPr>
          <p:cNvPr id="9" name="副標題 6"/>
          <p:cNvSpPr>
            <a:spLocks noGrp="1"/>
          </p:cNvSpPr>
          <p:nvPr>
            <p:ph type="subTitle" idx="1"/>
          </p:nvPr>
        </p:nvSpPr>
        <p:spPr>
          <a:xfrm>
            <a:off x="2091700" y="5233739"/>
            <a:ext cx="3230848" cy="757202"/>
          </a:xfrm>
        </p:spPr>
        <p:txBody>
          <a:bodyPr/>
          <a:lstStyle/>
          <a:p>
            <a:r>
              <a:rPr lang="en-US" altLang="zh-TW" sz="4400">
                <a:solidFill>
                  <a:srgbClr val="0C2136"/>
                </a:solidFill>
                <a:latin typeface="Microsoft JhengHei UI"/>
                <a:ea typeface="Microsoft JhengHei UI"/>
              </a:rPr>
              <a:t>MADRL</a:t>
            </a:r>
          </a:p>
        </p:txBody>
      </p:sp>
    </p:spTree>
    <p:extLst>
      <p:ext uri="{BB962C8B-B14F-4D97-AF65-F5344CB8AC3E}">
        <p14:creationId xmlns:p14="http://schemas.microsoft.com/office/powerpoint/2010/main" val="884035621"/>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B78894-19E5-4916-B37E-B4A80B9B8D52}"/>
              </a:ext>
            </a:extLst>
          </p:cNvPr>
          <p:cNvSpPr>
            <a:spLocks noGrp="1"/>
          </p:cNvSpPr>
          <p:nvPr>
            <p:ph type="title"/>
          </p:nvPr>
        </p:nvSpPr>
        <p:spPr>
          <a:xfrm>
            <a:off x="965198" y="2474895"/>
            <a:ext cx="6212764" cy="1908215"/>
          </a:xfrm>
          <a:noFill/>
          <a:ln>
            <a:solidFill>
              <a:schemeClr val="bg1"/>
            </a:solidFill>
          </a:ln>
        </p:spPr>
        <p:txBody>
          <a:bodyPr vert="horz" wrap="square" lIns="274320" tIns="182880" rIns="274320" bIns="182880" rtlCol="0" anchor="ctr" anchorCtr="1">
            <a:normAutofit/>
          </a:bodyPr>
          <a:lstStyle/>
          <a:p>
            <a:r>
              <a:rPr lang="en-US" altLang="zh-TW" sz="4000" err="1">
                <a:solidFill>
                  <a:schemeClr val="bg1"/>
                </a:solidFill>
                <a:latin typeface="+mj-ea"/>
                <a:ea typeface="+mj-ea"/>
              </a:rPr>
              <a:t>InforMARL</a:t>
            </a:r>
            <a:endParaRPr lang="zh-TW" altLang="en-US" sz="4000">
              <a:solidFill>
                <a:schemeClr val="bg1"/>
              </a:solidFill>
              <a:latin typeface="+mj-ea"/>
              <a:ea typeface="+mj-ea"/>
            </a:endParaRPr>
          </a:p>
        </p:txBody>
      </p:sp>
      <p:sp>
        <p:nvSpPr>
          <p:cNvPr id="25" name="Rectangle 24">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4619497"/>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1039110" y="253980"/>
            <a:ext cx="10010074" cy="1983486"/>
          </a:xfrm>
          <a:prstGeom prst="rect">
            <a:avLst/>
          </a:prstGeom>
          <a:solidFill>
            <a:srgbClr val="FFFFFF">
              <a:alpha val="45098"/>
            </a:srgbClr>
          </a:solidFill>
        </p:spPr>
        <p:txBody>
          <a:bodyPr spcFirstLastPara="1" vert="horz" wrap="square" lIns="121900" tIns="121900" rIns="121900" bIns="121900" rtlCol="0" anchor="t" anchorCtr="0">
            <a:noAutofit/>
          </a:bodyPr>
          <a:lstStyle/>
          <a:p>
            <a:r>
              <a:rPr lang="en-US" altLang="zh-TW" sz="4400" b="1" err="1">
                <a:latin typeface="+mj-ea"/>
                <a:ea typeface="+mj-ea"/>
              </a:rPr>
              <a:t>InforMARL</a:t>
            </a:r>
            <a:r>
              <a:rPr lang="en-US" altLang="zh-TW" sz="4400">
                <a:latin typeface="+mj-ea"/>
                <a:ea typeface="+mj-ea"/>
              </a:rPr>
              <a:t>(</a:t>
            </a:r>
            <a:r>
              <a:rPr lang="en-US" altLang="zh-TW" sz="4400" b="1">
                <a:latin typeface="+mj-ea"/>
                <a:ea typeface="+mj-ea"/>
              </a:rPr>
              <a:t>Information-Theoretic Multi-Agent Reinforcement Learning</a:t>
            </a:r>
            <a:r>
              <a:rPr lang="en-US" altLang="zh-TW" sz="4400">
                <a:latin typeface="+mj-ea"/>
                <a:ea typeface="+mj-ea"/>
              </a:rPr>
              <a:t>)</a:t>
            </a:r>
          </a:p>
        </p:txBody>
      </p:sp>
      <p:sp>
        <p:nvSpPr>
          <p:cNvPr id="2" name="文字版面配置區 1"/>
          <p:cNvSpPr>
            <a:spLocks noGrp="1"/>
          </p:cNvSpPr>
          <p:nvPr>
            <p:ph type="body" idx="1"/>
          </p:nvPr>
        </p:nvSpPr>
        <p:spPr>
          <a:xfrm>
            <a:off x="907147" y="2443584"/>
            <a:ext cx="10274000" cy="3531331"/>
          </a:xfrm>
        </p:spPr>
        <p:txBody>
          <a:bodyPr numCol="1" anchor="t"/>
          <a:lstStyle/>
          <a:p>
            <a:pPr marL="0" indent="0">
              <a:buNone/>
            </a:pPr>
            <a:r>
              <a:rPr lang="en-US" altLang="zh-TW" sz="3200" b="1" err="1">
                <a:solidFill>
                  <a:schemeClr val="tx1"/>
                </a:solidFill>
                <a:latin typeface="+mj-ea"/>
                <a:ea typeface="+mj-ea"/>
              </a:rPr>
              <a:t>InforMARL</a:t>
            </a:r>
            <a:r>
              <a:rPr lang="en-US" altLang="en-US" b="1">
                <a:solidFill>
                  <a:schemeClr val="tx1"/>
                </a:solidFill>
                <a:latin typeface="+mj-ea"/>
                <a:ea typeface="+mj-ea"/>
              </a:rPr>
              <a:t>(</a:t>
            </a:r>
            <a:r>
              <a:rPr lang="zh-TW" b="1">
                <a:solidFill>
                  <a:srgbClr val="000000"/>
                </a:solidFill>
                <a:latin typeface="+mj-ea"/>
                <a:ea typeface="+mj-ea"/>
              </a:rPr>
              <a:t>資訊論多代理者強化學習)</a:t>
            </a:r>
            <a:r>
              <a:rPr lang="zh-TW">
                <a:solidFill>
                  <a:srgbClr val="000000"/>
                </a:solidFill>
                <a:latin typeface="+mj-ea"/>
                <a:ea typeface="+mj-ea"/>
              </a:rPr>
              <a:t>，是</a:t>
            </a:r>
            <a:r>
              <a:rPr lang="zh-TW" altLang="en-US">
                <a:solidFill>
                  <a:schemeClr val="tx1"/>
                </a:solidFill>
                <a:latin typeface="+mj-ea"/>
                <a:ea typeface="+mj-ea"/>
              </a:rPr>
              <a:t>一種新型的多代理者強化學習（</a:t>
            </a:r>
            <a:r>
              <a:rPr lang="en-US" altLang="zh-TW">
                <a:solidFill>
                  <a:schemeClr val="tx1"/>
                </a:solidFill>
                <a:latin typeface="+mj-ea"/>
                <a:ea typeface="+mj-ea"/>
              </a:rPr>
              <a:t>MARL</a:t>
            </a:r>
            <a:r>
              <a:rPr lang="zh-TW" altLang="en-US">
                <a:solidFill>
                  <a:schemeClr val="tx1"/>
                </a:solidFill>
                <a:latin typeface="+mj-ea"/>
                <a:ea typeface="+mj-ea"/>
              </a:rPr>
              <a:t>）架構，專門用於解決多代理者環境中的導航和避撞問題，它的主要特點包括：</a:t>
            </a:r>
            <a:endParaRPr lang="zh-TW">
              <a:solidFill>
                <a:schemeClr val="tx1"/>
              </a:solidFill>
              <a:latin typeface="+mj-ea"/>
              <a:ea typeface="+mj-ea"/>
            </a:endParaRPr>
          </a:p>
          <a:p>
            <a:pPr marL="0" indent="0">
              <a:buNone/>
            </a:pPr>
            <a:r>
              <a:rPr lang="zh-TW" altLang="en-US" b="1">
                <a:solidFill>
                  <a:srgbClr val="FF0000"/>
                </a:solidFill>
                <a:latin typeface="+mj-ea"/>
                <a:ea typeface="+mj-ea"/>
              </a:rPr>
              <a:t>本地信息利用</a:t>
            </a:r>
            <a:r>
              <a:rPr lang="zh-TW" altLang="en-US">
                <a:solidFill>
                  <a:schemeClr val="tx1"/>
                </a:solidFill>
                <a:latin typeface="+mj-ea"/>
                <a:ea typeface="+mj-ea"/>
              </a:rPr>
              <a:t>：每個代理者利用本地信息來智能地計算路徑，並以分散方式操作。</a:t>
            </a:r>
          </a:p>
          <a:p>
            <a:pPr marL="0" indent="0">
              <a:buNone/>
            </a:pPr>
            <a:r>
              <a:rPr lang="zh-TW" altLang="en-US" b="1">
                <a:solidFill>
                  <a:srgbClr val="FF0000"/>
                </a:solidFill>
                <a:latin typeface="+mj-ea"/>
                <a:ea typeface="+mj-ea"/>
              </a:rPr>
              <a:t>圖神經網絡</a:t>
            </a:r>
            <a:r>
              <a:rPr lang="zh-TW" altLang="en-US">
                <a:solidFill>
                  <a:schemeClr val="tx1"/>
                </a:solidFill>
                <a:latin typeface="+mj-ea"/>
                <a:ea typeface="+mj-ea"/>
              </a:rPr>
              <a:t>：使用圖神經網絡來聚合和轉化代理者鄰域的信息，使每個代理者能夠基於本地觀察，獲得全局性的環境理解。</a:t>
            </a:r>
          </a:p>
          <a:p>
            <a:pPr marL="0" indent="0">
              <a:buNone/>
            </a:pPr>
            <a:r>
              <a:rPr lang="zh-TW" altLang="en-US" b="1">
                <a:solidFill>
                  <a:srgbClr val="FF0000"/>
                </a:solidFill>
                <a:latin typeface="+mj-ea"/>
                <a:ea typeface="+mj-ea"/>
              </a:rPr>
              <a:t>廣泛適用性</a:t>
            </a:r>
            <a:r>
              <a:rPr lang="zh-TW" altLang="en-US">
                <a:solidFill>
                  <a:schemeClr val="tx1"/>
                </a:solidFill>
                <a:latin typeface="+mj-ea"/>
                <a:ea typeface="+mj-ea"/>
              </a:rPr>
              <a:t>：可以與任何標準的 </a:t>
            </a:r>
            <a:r>
              <a:rPr lang="en-US" altLang="zh-TW">
                <a:solidFill>
                  <a:schemeClr val="tx1"/>
                </a:solidFill>
                <a:latin typeface="+mj-ea"/>
                <a:ea typeface="+mj-ea"/>
              </a:rPr>
              <a:t>MARL </a:t>
            </a:r>
            <a:r>
              <a:rPr lang="zh-TW" altLang="en-US">
                <a:solidFill>
                  <a:schemeClr val="tx1"/>
                </a:solidFill>
                <a:latin typeface="+mj-ea"/>
                <a:ea typeface="+mj-ea"/>
              </a:rPr>
              <a:t>算法結合使用，適用於不同的應用場景。</a:t>
            </a:r>
          </a:p>
          <a:p>
            <a:pPr marL="0" indent="0">
              <a:buNone/>
            </a:pPr>
            <a:r>
              <a:rPr lang="zh-TW" altLang="en-US" sz="3200" b="1">
                <a:solidFill>
                  <a:schemeClr val="tx1"/>
                </a:solidFill>
                <a:latin typeface="+mj-ea"/>
                <a:ea typeface="+mj-ea"/>
              </a:rPr>
              <a:t>優點</a:t>
            </a:r>
          </a:p>
          <a:p>
            <a:pPr marL="0" indent="0">
              <a:buNone/>
            </a:pPr>
            <a:r>
              <a:rPr lang="zh-TW" altLang="en-US" b="1">
                <a:solidFill>
                  <a:srgbClr val="FF0000"/>
                </a:solidFill>
                <a:latin typeface="+mj-ea"/>
                <a:ea typeface="+mj-ea"/>
              </a:rPr>
              <a:t>智能路徑規劃</a:t>
            </a:r>
            <a:r>
              <a:rPr lang="zh-TW" altLang="en-US">
                <a:solidFill>
                  <a:schemeClr val="tx1"/>
                </a:solidFill>
                <a:latin typeface="+mj-ea"/>
                <a:ea typeface="+mj-ea"/>
              </a:rPr>
              <a:t>：提供更全面、更智能的路徑規劃方案。</a:t>
            </a:r>
            <a:endParaRPr lang="en-US" altLang="zh-TW">
              <a:solidFill>
                <a:schemeClr val="tx1"/>
              </a:solidFill>
              <a:latin typeface="+mj-ea"/>
              <a:ea typeface="+mj-ea"/>
            </a:endParaRPr>
          </a:p>
          <a:p>
            <a:pPr marL="0" indent="0">
              <a:buNone/>
            </a:pPr>
            <a:r>
              <a:rPr lang="zh-TW" altLang="en-US" b="1">
                <a:solidFill>
                  <a:srgbClr val="FF0000"/>
                </a:solidFill>
                <a:latin typeface="+mj-ea"/>
                <a:ea typeface="+mj-ea"/>
              </a:rPr>
              <a:t>適應性強</a:t>
            </a:r>
            <a:r>
              <a:rPr lang="zh-TW" altLang="en-US">
                <a:solidFill>
                  <a:schemeClr val="tx1"/>
                </a:solidFill>
                <a:latin typeface="+mj-ea"/>
                <a:ea typeface="+mj-ea"/>
              </a:rPr>
              <a:t>：能有效應對不同數量的代理者和障礙物。</a:t>
            </a:r>
          </a:p>
          <a:p>
            <a:pPr marL="0" indent="0">
              <a:buNone/>
            </a:pPr>
            <a:r>
              <a:rPr lang="zh-TW" altLang="en-US" b="1">
                <a:solidFill>
                  <a:srgbClr val="FF0000"/>
                </a:solidFill>
                <a:latin typeface="+mj-ea"/>
                <a:ea typeface="+mj-ea"/>
              </a:rPr>
              <a:t>良好效果</a:t>
            </a:r>
            <a:r>
              <a:rPr lang="zh-TW" altLang="en-US">
                <a:solidFill>
                  <a:schemeClr val="tx1"/>
                </a:solidFill>
                <a:latin typeface="+mj-ea"/>
                <a:ea typeface="+mj-ea"/>
              </a:rPr>
              <a:t>：在訓練和測試階段都表現出色。</a:t>
            </a:r>
          </a:p>
          <a:p>
            <a:pPr marL="0" indent="0">
              <a:buNone/>
            </a:pPr>
            <a:r>
              <a:rPr lang="en-US" altLang="zh-TW" err="1">
                <a:solidFill>
                  <a:schemeClr val="tx1"/>
                </a:solidFill>
                <a:latin typeface="+mj-ea"/>
                <a:ea typeface="+mj-ea"/>
              </a:rPr>
              <a:t>InforMARL</a:t>
            </a:r>
            <a:r>
              <a:rPr lang="en-US" altLang="zh-TW">
                <a:solidFill>
                  <a:schemeClr val="tx1"/>
                </a:solidFill>
                <a:latin typeface="+mj-ea"/>
                <a:ea typeface="+mj-ea"/>
              </a:rPr>
              <a:t> </a:t>
            </a:r>
            <a:r>
              <a:rPr lang="zh-TW" altLang="en-US">
                <a:solidFill>
                  <a:schemeClr val="tx1"/>
                </a:solidFill>
                <a:latin typeface="+mj-ea"/>
                <a:ea typeface="+mj-ea"/>
              </a:rPr>
              <a:t>利用圖神經網絡和本地信息，使多代理者系統能夠更智能地導航和避撞，並且具有廣泛的應用潛力。</a:t>
            </a:r>
          </a:p>
        </p:txBody>
      </p:sp>
    </p:spTree>
    <p:extLst>
      <p:ext uri="{BB962C8B-B14F-4D97-AF65-F5344CB8AC3E}">
        <p14:creationId xmlns:p14="http://schemas.microsoft.com/office/powerpoint/2010/main" val="2801166014"/>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pic>
        <p:nvPicPr>
          <p:cNvPr id="21" name="圖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08" y="1167984"/>
            <a:ext cx="9476799" cy="5428825"/>
          </a:xfrm>
          <a:prstGeom prst="rect">
            <a:avLst/>
          </a:prstGeom>
        </p:spPr>
      </p:pic>
      <p:sp>
        <p:nvSpPr>
          <p:cNvPr id="4" name="文字方塊 3"/>
          <p:cNvSpPr txBox="1"/>
          <p:nvPr/>
        </p:nvSpPr>
        <p:spPr>
          <a:xfrm>
            <a:off x="1629507" y="191813"/>
            <a:ext cx="4525108" cy="1015663"/>
          </a:xfrm>
          <a:prstGeom prst="rect">
            <a:avLst/>
          </a:prstGeom>
          <a:noFill/>
        </p:spPr>
        <p:txBody>
          <a:bodyPr wrap="square" rtlCol="0">
            <a:spAutoFit/>
          </a:bodyPr>
          <a:lstStyle/>
          <a:p>
            <a:r>
              <a:rPr lang="zh-TW" altLang="en-US" sz="6000" b="1">
                <a:latin typeface="+mj-ea"/>
                <a:ea typeface="+mj-ea"/>
              </a:rPr>
              <a:t>圖神經網路</a:t>
            </a:r>
          </a:p>
        </p:txBody>
      </p:sp>
    </p:spTree>
    <p:extLst>
      <p:ext uri="{BB962C8B-B14F-4D97-AF65-F5344CB8AC3E}">
        <p14:creationId xmlns:p14="http://schemas.microsoft.com/office/powerpoint/2010/main" val="1678553235"/>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8" name="圖片 7"/>
          <p:cNvPicPr>
            <a:picLocks noChangeAspect="1"/>
          </p:cNvPicPr>
          <p:nvPr/>
        </p:nvPicPr>
        <p:blipFill>
          <a:blip r:embed="rId3"/>
          <a:stretch>
            <a:fillRect/>
          </a:stretch>
        </p:blipFill>
        <p:spPr>
          <a:xfrm>
            <a:off x="10255575" y="1701933"/>
            <a:ext cx="1936425" cy="1991751"/>
          </a:xfrm>
          <a:prstGeom prst="rect">
            <a:avLst/>
          </a:prstGeom>
        </p:spPr>
      </p:pic>
      <p:sp>
        <p:nvSpPr>
          <p:cNvPr id="6" name="雲朵形圖說文字 5"/>
          <p:cNvSpPr/>
          <p:nvPr/>
        </p:nvSpPr>
        <p:spPr>
          <a:xfrm>
            <a:off x="2072867" y="237941"/>
            <a:ext cx="8182708" cy="1708783"/>
          </a:xfrm>
          <a:prstGeom prst="cloudCallout">
            <a:avLst>
              <a:gd name="adj1" fmla="val -66908"/>
              <a:gd name="adj2" fmla="val 79651"/>
            </a:avLst>
          </a:prstGeom>
          <a:solidFill>
            <a:srgbClr val="DDDDD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b="1">
                <a:solidFill>
                  <a:schemeClr val="tx1"/>
                </a:solidFill>
                <a:latin typeface="+mj-ea"/>
                <a:ea typeface="+mj-ea"/>
              </a:rPr>
              <a:t>Q:</a:t>
            </a:r>
            <a:r>
              <a:rPr lang="zh-TW" altLang="en-US" sz="4000" b="1">
                <a:solidFill>
                  <a:schemeClr val="tx1"/>
                </a:solidFill>
                <a:latin typeface="+mj-ea"/>
                <a:ea typeface="+mj-ea"/>
              </a:rPr>
              <a:t>為什麼選擇使用</a:t>
            </a:r>
            <a:r>
              <a:rPr lang="en-US" altLang="zh-TW" sz="4000" b="1">
                <a:solidFill>
                  <a:schemeClr val="tx1"/>
                </a:solidFill>
                <a:latin typeface="+mj-ea"/>
                <a:ea typeface="+mj-ea"/>
              </a:rPr>
              <a:t>INFORMARL?</a:t>
            </a:r>
            <a:endParaRPr lang="zh-TW" altLang="en-US" sz="4000">
              <a:solidFill>
                <a:schemeClr val="tx1"/>
              </a:solidFill>
              <a:latin typeface="+mj-ea"/>
              <a:ea typeface="+mj-ea"/>
            </a:endParaRPr>
          </a:p>
        </p:txBody>
      </p:sp>
      <p:sp>
        <p:nvSpPr>
          <p:cNvPr id="7" name="矩形圖說文字 6"/>
          <p:cNvSpPr/>
          <p:nvPr/>
        </p:nvSpPr>
        <p:spPr>
          <a:xfrm>
            <a:off x="2061144" y="2585074"/>
            <a:ext cx="8194431" cy="3176953"/>
          </a:xfrm>
          <a:prstGeom prst="wedgeRectCallout">
            <a:avLst>
              <a:gd name="adj1" fmla="val 60140"/>
              <a:gd name="adj2" fmla="val 81319"/>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TW" sz="4000" b="1">
                <a:solidFill>
                  <a:schemeClr val="tx1"/>
                </a:solidFill>
                <a:latin typeface="+mj-ea"/>
                <a:ea typeface="+mj-ea"/>
              </a:rPr>
              <a:t>A</a:t>
            </a:r>
            <a:r>
              <a:rPr lang="en-US" altLang="zh-TW" sz="4400" b="1">
                <a:solidFill>
                  <a:schemeClr val="tx1"/>
                </a:solidFill>
                <a:latin typeface="+mj-ea"/>
                <a:ea typeface="+mj-ea"/>
              </a:rPr>
              <a:t>:</a:t>
            </a:r>
          </a:p>
          <a:p>
            <a:r>
              <a:rPr lang="en-US" altLang="zh-TW" err="1">
                <a:solidFill>
                  <a:schemeClr val="tx1"/>
                </a:solidFill>
                <a:latin typeface="+mj-ea"/>
                <a:ea typeface="+mj-ea"/>
              </a:rPr>
              <a:t>因為</a:t>
            </a:r>
            <a:endParaRPr lang="en-US" altLang="zh-TW">
              <a:solidFill>
                <a:schemeClr val="tx1"/>
              </a:solidFill>
              <a:latin typeface="+mj-ea"/>
              <a:ea typeface="+mj-ea"/>
            </a:endParaRPr>
          </a:p>
          <a:p>
            <a:r>
              <a:rPr lang="en-US" altLang="zh-TW">
                <a:solidFill>
                  <a:schemeClr val="tx1"/>
                </a:solidFill>
                <a:latin typeface="+mj-ea"/>
                <a:ea typeface="+mj-ea"/>
              </a:rPr>
              <a:t>(1) </a:t>
            </a:r>
            <a:r>
              <a:rPr lang="zh-TW" altLang="en-US">
                <a:solidFill>
                  <a:schemeClr val="tx1"/>
                </a:solidFill>
                <a:latin typeface="+mj-ea"/>
                <a:ea typeface="+mj-ea"/>
              </a:rPr>
              <a:t>在訓練中，儘管</a:t>
            </a:r>
            <a:r>
              <a:rPr lang="zh-TW" altLang="en-US">
                <a:solidFill>
                  <a:srgbClr val="FF0000"/>
                </a:solidFill>
                <a:latin typeface="+mj-ea"/>
                <a:ea typeface="+mj-ea"/>
              </a:rPr>
              <a:t>使用的資訊較少</a:t>
            </a:r>
            <a:r>
              <a:rPr lang="zh-TW" altLang="en-US">
                <a:solidFill>
                  <a:schemeClr val="tx1"/>
                </a:solidFill>
                <a:latin typeface="+mj-ea"/>
                <a:ea typeface="+mj-ea"/>
              </a:rPr>
              <a:t>，</a:t>
            </a:r>
            <a:r>
              <a:rPr lang="en-US" altLang="zh-TW" err="1">
                <a:solidFill>
                  <a:schemeClr val="tx1"/>
                </a:solidFill>
                <a:latin typeface="+mj-ea"/>
                <a:ea typeface="+mj-ea"/>
              </a:rPr>
              <a:t>InforMARL</a:t>
            </a:r>
            <a:r>
              <a:rPr lang="en-US" altLang="zh-TW">
                <a:solidFill>
                  <a:schemeClr val="tx1"/>
                </a:solidFill>
                <a:latin typeface="+mj-ea"/>
                <a:ea typeface="+mj-ea"/>
              </a:rPr>
              <a:t> </a:t>
            </a:r>
            <a:r>
              <a:rPr lang="zh-TW" altLang="en-US">
                <a:solidFill>
                  <a:schemeClr val="tx1"/>
                </a:solidFill>
                <a:latin typeface="+mj-ea"/>
                <a:ea typeface="+mj-ea"/>
              </a:rPr>
              <a:t>仍比基線方法具有更好的樣本效率和性能。</a:t>
            </a:r>
            <a:endParaRPr lang="en-US" altLang="zh-TW">
              <a:solidFill>
                <a:schemeClr val="tx1"/>
              </a:solidFill>
              <a:latin typeface="+mj-ea"/>
              <a:ea typeface="+mj-ea"/>
            </a:endParaRPr>
          </a:p>
          <a:p>
            <a:r>
              <a:rPr lang="en-US" altLang="zh-TW">
                <a:solidFill>
                  <a:schemeClr val="tx1"/>
                </a:solidFill>
                <a:latin typeface="+mj-ea"/>
                <a:ea typeface="+mj-ea"/>
              </a:rPr>
              <a:t>(2) </a:t>
            </a:r>
            <a:r>
              <a:rPr lang="zh-TW" altLang="en-US">
                <a:solidFill>
                  <a:schemeClr val="tx1"/>
                </a:solidFill>
                <a:latin typeface="+mj-ea"/>
                <a:ea typeface="+mj-ea"/>
              </a:rPr>
              <a:t>在測試中，它可以很好地擴展到具有任意數量的代理和障礙物的環境。</a:t>
            </a:r>
            <a:endParaRPr lang="en-US" altLang="zh-TW">
              <a:solidFill>
                <a:schemeClr val="tx1"/>
              </a:solidFill>
              <a:latin typeface="+mj-ea"/>
              <a:ea typeface="+mj-ea"/>
            </a:endParaRPr>
          </a:p>
          <a:p>
            <a:br>
              <a:rPr lang="zh-TW" altLang="en-US">
                <a:solidFill>
                  <a:schemeClr val="tx1"/>
                </a:solidFill>
                <a:latin typeface="+mj-ea"/>
                <a:ea typeface="+mj-ea"/>
              </a:rPr>
            </a:br>
            <a:r>
              <a:rPr lang="en-US" altLang="zh-TW" err="1">
                <a:solidFill>
                  <a:schemeClr val="tx1"/>
                </a:solidFill>
                <a:latin typeface="+mj-ea"/>
                <a:ea typeface="+mj-ea"/>
              </a:rPr>
              <a:t>InforMARL</a:t>
            </a:r>
            <a:r>
              <a:rPr lang="en-US" altLang="zh-TW">
                <a:solidFill>
                  <a:schemeClr val="tx1"/>
                </a:solidFill>
                <a:latin typeface="+mj-ea"/>
                <a:ea typeface="+mj-ea"/>
              </a:rPr>
              <a:t> </a:t>
            </a:r>
            <a:r>
              <a:rPr lang="zh-TW" altLang="en-US">
                <a:solidFill>
                  <a:schemeClr val="tx1"/>
                </a:solidFill>
                <a:latin typeface="+mj-ea"/>
                <a:ea typeface="+mj-ea"/>
              </a:rPr>
              <a:t>在使用全局和局部信息時的訓練性能與最佳基準算法進行了比較。</a:t>
            </a:r>
            <a:r>
              <a:rPr lang="en-US" altLang="zh-TW" err="1">
                <a:solidFill>
                  <a:schemeClr val="tx1"/>
                </a:solidFill>
                <a:latin typeface="+mj-ea"/>
                <a:ea typeface="+mj-ea"/>
              </a:rPr>
              <a:t>InforMARL</a:t>
            </a:r>
            <a:r>
              <a:rPr lang="en-US" altLang="zh-TW">
                <a:solidFill>
                  <a:schemeClr val="tx1"/>
                </a:solidFill>
                <a:latin typeface="+mj-ea"/>
                <a:ea typeface="+mj-ea"/>
              </a:rPr>
              <a:t> </a:t>
            </a:r>
            <a:r>
              <a:rPr lang="zh-TW" altLang="en-US">
                <a:solidFill>
                  <a:schemeClr val="tx1"/>
                </a:solidFill>
                <a:latin typeface="+mj-ea"/>
                <a:ea typeface="+mj-ea"/>
              </a:rPr>
              <a:t>在大多數基準算法中顯著優於其他算法。雖然 </a:t>
            </a:r>
            <a:r>
              <a:rPr lang="en-US" altLang="zh-TW">
                <a:solidFill>
                  <a:schemeClr val="tx1"/>
                </a:solidFill>
                <a:latin typeface="+mj-ea"/>
                <a:ea typeface="+mj-ea"/>
              </a:rPr>
              <a:t>RMAPPO </a:t>
            </a:r>
            <a:r>
              <a:rPr lang="zh-TW" altLang="en-US">
                <a:solidFill>
                  <a:schemeClr val="tx1"/>
                </a:solidFill>
                <a:latin typeface="+mj-ea"/>
                <a:ea typeface="+mj-ea"/>
              </a:rPr>
              <a:t>的表現相似，但需要全局信息。</a:t>
            </a:r>
            <a:endParaRPr lang="zh-TW" altLang="zh-TW">
              <a:solidFill>
                <a:schemeClr val="tx1"/>
              </a:solidFill>
              <a:latin typeface="+mj-ea"/>
              <a:ea typeface="+mj-ea"/>
            </a:endParaRPr>
          </a:p>
        </p:txBody>
      </p:sp>
    </p:spTree>
    <p:extLst>
      <p:ext uri="{BB962C8B-B14F-4D97-AF65-F5344CB8AC3E}">
        <p14:creationId xmlns:p14="http://schemas.microsoft.com/office/powerpoint/2010/main" val="3841592822"/>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98C0C23B-5017-3C15-8AE1-09C1E6CB0DEE}"/>
              </a:ext>
            </a:extLst>
          </p:cNvPr>
          <p:cNvSpPr txBox="1"/>
          <p:nvPr/>
        </p:nvSpPr>
        <p:spPr>
          <a:xfrm>
            <a:off x="625839" y="335612"/>
            <a:ext cx="605852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af-ZA" sz="2800">
                <a:solidFill>
                  <a:srgbClr val="333333"/>
                </a:solidFill>
                <a:latin typeface="+mj-ea"/>
                <a:ea typeface="+mj-ea"/>
                <a:cs typeface="Source Sans Pro"/>
              </a:rPr>
              <a:t>這是</a:t>
            </a:r>
            <a:r>
              <a:rPr lang="zh-TW" altLang="en-US" sz="2800">
                <a:solidFill>
                  <a:srgbClr val="333333"/>
                </a:solidFill>
                <a:latin typeface="+mj-ea"/>
                <a:ea typeface="+mj-ea"/>
                <a:cs typeface="+mn-lt"/>
              </a:rPr>
              <a:t>將</a:t>
            </a:r>
            <a:r>
              <a:rPr lang="en-US" altLang="zh-TW" sz="2800" err="1">
                <a:solidFill>
                  <a:srgbClr val="0D0D0D"/>
                </a:solidFill>
                <a:latin typeface="+mj-ea"/>
                <a:ea typeface="+mj-ea"/>
                <a:cs typeface="+mn-lt"/>
              </a:rPr>
              <a:t>InforMARL與目標</a:t>
            </a:r>
            <a:r>
              <a:rPr lang="zh-TW" sz="2800">
                <a:solidFill>
                  <a:srgbClr val="333333"/>
                </a:solidFill>
                <a:latin typeface="+mj-ea"/>
                <a:ea typeface="+mj-ea"/>
                <a:cs typeface="+mn-lt"/>
              </a:rPr>
              <a:t>環境中的一些不同的 MARL 基準進行比較</a:t>
            </a:r>
            <a:r>
              <a:rPr lang="zh-TW" altLang="en-US" sz="2800">
                <a:solidFill>
                  <a:srgbClr val="333333"/>
                </a:solidFill>
                <a:latin typeface="+mj-ea"/>
                <a:ea typeface="+mj-ea"/>
                <a:cs typeface="Source Sans Pro"/>
              </a:rPr>
              <a:t>，如圖所示:</a:t>
            </a:r>
            <a:endParaRPr lang="zh-TW" altLang="en-US" sz="2800">
              <a:latin typeface="+mj-ea"/>
              <a:ea typeface="+mj-ea"/>
            </a:endParaRPr>
          </a:p>
        </p:txBody>
      </p:sp>
      <p:pic>
        <p:nvPicPr>
          <p:cNvPr id="2" name="圖片 1" descr="一張含有 文字, 圖表, 繪圖, 行 的圖片&#10;&#10;自動產生的描述">
            <a:extLst>
              <a:ext uri="{FF2B5EF4-FFF2-40B4-BE49-F238E27FC236}">
                <a16:creationId xmlns:a16="http://schemas.microsoft.com/office/drawing/2014/main" id="{C916AD04-F349-5BCF-7D7D-333EF6BD8B19}"/>
              </a:ext>
            </a:extLst>
          </p:cNvPr>
          <p:cNvPicPr>
            <a:picLocks noChangeAspect="1"/>
          </p:cNvPicPr>
          <p:nvPr/>
        </p:nvPicPr>
        <p:blipFill>
          <a:blip r:embed="rId4"/>
          <a:stretch>
            <a:fillRect/>
          </a:stretch>
        </p:blipFill>
        <p:spPr>
          <a:xfrm>
            <a:off x="79611" y="2275475"/>
            <a:ext cx="12032776" cy="3649079"/>
          </a:xfrm>
          <a:prstGeom prst="rect">
            <a:avLst/>
          </a:prstGeom>
        </p:spPr>
      </p:pic>
    </p:spTree>
    <p:extLst>
      <p:ext uri="{BB962C8B-B14F-4D97-AF65-F5344CB8AC3E}">
        <p14:creationId xmlns:p14="http://schemas.microsoft.com/office/powerpoint/2010/main" val="443789541"/>
      </p:ext>
    </p:extLst>
  </p:cSld>
  <p:clrMapOvr>
    <a:masterClrMapping/>
  </p:clrMapOvr>
  <p:transition spd="slow">
    <p:cover/>
  </p:transition>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4">
            <a:extLst>
              <a:ext uri="{FF2B5EF4-FFF2-40B4-BE49-F238E27FC236}">
                <a16:creationId xmlns:a16="http://schemas.microsoft.com/office/drawing/2014/main" id="{E560C344-B70C-4892-A50B-18A14E39E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353CA6F-E2A3-48F3-AD20-D80C44380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7" y="0"/>
            <a:ext cx="6676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內容版面配置區 46">
            <a:extLst>
              <a:ext uri="{FF2B5EF4-FFF2-40B4-BE49-F238E27FC236}">
                <a16:creationId xmlns:a16="http://schemas.microsoft.com/office/drawing/2014/main" id="{08635323-85C6-9D19-4D7B-3D48161DCF59}"/>
              </a:ext>
            </a:extLst>
          </p:cNvPr>
          <p:cNvSpPr>
            <a:spLocks noGrp="1"/>
          </p:cNvSpPr>
          <p:nvPr>
            <p:ph idx="1"/>
          </p:nvPr>
        </p:nvSpPr>
        <p:spPr>
          <a:xfrm>
            <a:off x="2072820" y="2170772"/>
            <a:ext cx="5437697" cy="2330890"/>
          </a:xfrm>
        </p:spPr>
        <p:txBody>
          <a:bodyPr vert="horz" lIns="91440" tIns="45720" rIns="91440" bIns="45720" rtlCol="0" anchor="t">
            <a:normAutofit/>
          </a:bodyPr>
          <a:lstStyle/>
          <a:p>
            <a:r>
              <a:rPr lang="zh-TW" altLang="en-US" sz="2800">
                <a:solidFill>
                  <a:srgbClr val="0C2136"/>
                </a:solidFill>
                <a:latin typeface="+mj-ea"/>
                <a:ea typeface="+mj-ea"/>
              </a:rPr>
              <a:t>我們選擇使用</a:t>
            </a:r>
            <a:r>
              <a:rPr lang="en-US" altLang="zh-TW" sz="2800">
                <a:solidFill>
                  <a:srgbClr val="0C2136"/>
                </a:solidFill>
                <a:latin typeface="+mj-ea"/>
                <a:ea typeface="+mj-ea"/>
              </a:rPr>
              <a:t>MAPPO</a:t>
            </a:r>
            <a:r>
              <a:rPr lang="zh-TW" altLang="en-US" sz="2800">
                <a:solidFill>
                  <a:srgbClr val="0C2136"/>
                </a:solidFill>
                <a:latin typeface="+mj-ea"/>
                <a:ea typeface="+mj-ea"/>
              </a:rPr>
              <a:t>作為</a:t>
            </a:r>
            <a:r>
              <a:rPr lang="en-US" altLang="zh-TW" sz="2800" err="1">
                <a:solidFill>
                  <a:srgbClr val="0C2136"/>
                </a:solidFill>
                <a:latin typeface="+mj-ea"/>
                <a:ea typeface="+mj-ea"/>
              </a:rPr>
              <a:t>InforMARL</a:t>
            </a:r>
            <a:r>
              <a:rPr lang="zh-TW" altLang="en-US" sz="2800">
                <a:solidFill>
                  <a:srgbClr val="0C2136"/>
                </a:solidFill>
                <a:latin typeface="+mj-ea"/>
                <a:ea typeface="+mj-ea"/>
              </a:rPr>
              <a:t>的基礎</a:t>
            </a:r>
            <a:r>
              <a:rPr lang="en-US" altLang="zh-TW" sz="2800">
                <a:solidFill>
                  <a:srgbClr val="0C2136"/>
                </a:solidFill>
                <a:latin typeface="+mj-ea"/>
                <a:ea typeface="+mj-ea"/>
              </a:rPr>
              <a:t>MARL</a:t>
            </a:r>
            <a:r>
              <a:rPr lang="zh-TW" altLang="en-US" sz="2800">
                <a:solidFill>
                  <a:srgbClr val="0C2136"/>
                </a:solidFill>
                <a:latin typeface="+mj-ea"/>
                <a:ea typeface="+mj-ea"/>
              </a:rPr>
              <a:t>算法，因為在</a:t>
            </a:r>
            <a:r>
              <a:rPr lang="en-US" altLang="zh-TW" sz="2800">
                <a:solidFill>
                  <a:srgbClr val="0C2136"/>
                </a:solidFill>
                <a:latin typeface="+mj-ea"/>
                <a:ea typeface="+mj-ea"/>
              </a:rPr>
              <a:t>3</a:t>
            </a:r>
            <a:r>
              <a:rPr lang="zh-TW" altLang="en-US" sz="2800">
                <a:solidFill>
                  <a:srgbClr val="0C2136"/>
                </a:solidFill>
                <a:latin typeface="+mj-ea"/>
                <a:ea typeface="+mj-ea"/>
              </a:rPr>
              <a:t>個智能體</a:t>
            </a:r>
            <a:r>
              <a:rPr lang="en-US" altLang="zh-TW" sz="2800">
                <a:solidFill>
                  <a:srgbClr val="0C2136"/>
                </a:solidFill>
                <a:latin typeface="+mj-ea"/>
                <a:ea typeface="+mj-ea"/>
              </a:rPr>
              <a:t>-3</a:t>
            </a:r>
            <a:r>
              <a:rPr lang="zh-TW" altLang="en-US" sz="2800">
                <a:solidFill>
                  <a:srgbClr val="0C2136"/>
                </a:solidFill>
                <a:latin typeface="+mj-ea"/>
                <a:ea typeface="+mj-ea"/>
              </a:rPr>
              <a:t>個障礙物的目標環境中，</a:t>
            </a:r>
            <a:r>
              <a:rPr lang="en-US" altLang="zh-TW" sz="2800">
                <a:solidFill>
                  <a:srgbClr val="0C2136"/>
                </a:solidFill>
                <a:latin typeface="+mj-ea"/>
                <a:ea typeface="+mj-ea"/>
              </a:rPr>
              <a:t>MAPPO</a:t>
            </a:r>
            <a:r>
              <a:rPr lang="zh-TW" altLang="en-US" sz="2800">
                <a:solidFill>
                  <a:srgbClr val="0C2136"/>
                </a:solidFill>
                <a:latin typeface="+mj-ea"/>
                <a:ea typeface="+mj-ea"/>
              </a:rPr>
              <a:t>被發現是標準</a:t>
            </a:r>
            <a:r>
              <a:rPr lang="en-US" altLang="zh-TW" sz="2800">
                <a:solidFill>
                  <a:srgbClr val="0C2136"/>
                </a:solidFill>
                <a:latin typeface="+mj-ea"/>
                <a:ea typeface="+mj-ea"/>
              </a:rPr>
              <a:t>MARL</a:t>
            </a:r>
            <a:r>
              <a:rPr lang="zh-TW" altLang="en-US" sz="2800">
                <a:solidFill>
                  <a:srgbClr val="0C2136"/>
                </a:solidFill>
                <a:latin typeface="+mj-ea"/>
                <a:ea typeface="+mj-ea"/>
              </a:rPr>
              <a:t>基線中表現最好的。</a:t>
            </a:r>
            <a:endParaRPr lang="zh-TW" sz="2800">
              <a:solidFill>
                <a:srgbClr val="0C2136"/>
              </a:solidFill>
              <a:latin typeface="+mj-ea"/>
              <a:ea typeface="+mj-ea"/>
            </a:endParaRPr>
          </a:p>
        </p:txBody>
      </p:sp>
    </p:spTree>
    <p:extLst>
      <p:ext uri="{BB962C8B-B14F-4D97-AF65-F5344CB8AC3E}">
        <p14:creationId xmlns:p14="http://schemas.microsoft.com/office/powerpoint/2010/main" val="1928032715"/>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B78894-19E5-4916-B37E-B4A80B9B8D52}"/>
              </a:ext>
            </a:extLst>
          </p:cNvPr>
          <p:cNvSpPr>
            <a:spLocks noGrp="1"/>
          </p:cNvSpPr>
          <p:nvPr>
            <p:ph type="title"/>
          </p:nvPr>
        </p:nvSpPr>
        <p:spPr>
          <a:xfrm>
            <a:off x="965198" y="2474895"/>
            <a:ext cx="6212764" cy="1908215"/>
          </a:xfrm>
          <a:noFill/>
          <a:ln>
            <a:solidFill>
              <a:schemeClr val="bg1"/>
            </a:solidFill>
          </a:ln>
        </p:spPr>
        <p:txBody>
          <a:bodyPr vert="horz" wrap="square" lIns="274320" tIns="182880" rIns="274320" bIns="182880" rtlCol="0" anchor="ctr" anchorCtr="1">
            <a:normAutofit/>
          </a:bodyPr>
          <a:lstStyle/>
          <a:p>
            <a:r>
              <a:rPr lang="en-US" altLang="zh-TW" sz="4000">
                <a:solidFill>
                  <a:schemeClr val="bg1"/>
                </a:solidFill>
                <a:latin typeface="+mj-ea"/>
                <a:ea typeface="+mj-ea"/>
              </a:rPr>
              <a:t>MAPPO</a:t>
            </a:r>
            <a:endParaRPr lang="zh-TW" sz="4000">
              <a:solidFill>
                <a:schemeClr val="bg1"/>
              </a:solidFill>
              <a:latin typeface="+mj-ea"/>
              <a:ea typeface="+mj-ea"/>
            </a:endParaRPr>
          </a:p>
        </p:txBody>
      </p:sp>
      <p:sp>
        <p:nvSpPr>
          <p:cNvPr id="25" name="Rectangle 24">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8683793"/>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1039110" y="253980"/>
            <a:ext cx="10010074" cy="1983486"/>
          </a:xfrm>
          <a:prstGeom prst="rect">
            <a:avLst/>
          </a:prstGeom>
          <a:solidFill>
            <a:srgbClr val="FFFFFF">
              <a:alpha val="45098"/>
            </a:srgbClr>
          </a:solidFill>
        </p:spPr>
        <p:txBody>
          <a:bodyPr spcFirstLastPara="1" vert="horz" wrap="square" lIns="121900" tIns="121900" rIns="121900" bIns="121900" rtlCol="0" anchor="t" anchorCtr="0">
            <a:noAutofit/>
          </a:bodyPr>
          <a:lstStyle/>
          <a:p>
            <a:r>
              <a:rPr lang="en-US" altLang="zh-TW" sz="4400" b="1">
                <a:solidFill>
                  <a:schemeClr val="tx1"/>
                </a:solidFill>
                <a:latin typeface="+mj-ea"/>
                <a:ea typeface="+mj-ea"/>
              </a:rPr>
              <a:t>MAPPO</a:t>
            </a:r>
            <a:r>
              <a:rPr lang="zh-TW" altLang="en-US" sz="4400" b="1">
                <a:solidFill>
                  <a:schemeClr val="tx1"/>
                </a:solidFill>
                <a:latin typeface="+mj-ea"/>
                <a:ea typeface="+mj-ea"/>
              </a:rPr>
              <a:t>（</a:t>
            </a:r>
            <a:r>
              <a:rPr lang="en-US" altLang="zh-TW" sz="4400" b="1">
                <a:solidFill>
                  <a:schemeClr val="tx1"/>
                </a:solidFill>
                <a:latin typeface="+mj-ea"/>
                <a:ea typeface="+mj-ea"/>
              </a:rPr>
              <a:t>Multi-Agent Proximal Policy Optimization</a:t>
            </a:r>
            <a:r>
              <a:rPr lang="zh-TW" altLang="en-US" sz="4400" b="1">
                <a:solidFill>
                  <a:schemeClr val="tx1"/>
                </a:solidFill>
                <a:latin typeface="+mj-ea"/>
                <a:ea typeface="+mj-ea"/>
              </a:rPr>
              <a:t>）</a:t>
            </a:r>
          </a:p>
        </p:txBody>
      </p:sp>
      <p:sp>
        <p:nvSpPr>
          <p:cNvPr id="2" name="文字版面配置區 1"/>
          <p:cNvSpPr>
            <a:spLocks noGrp="1"/>
          </p:cNvSpPr>
          <p:nvPr>
            <p:ph type="body" idx="1"/>
          </p:nvPr>
        </p:nvSpPr>
        <p:spPr>
          <a:xfrm>
            <a:off x="907147" y="2343375"/>
            <a:ext cx="10274000" cy="3578453"/>
          </a:xfrm>
        </p:spPr>
        <p:txBody>
          <a:bodyPr numCol="1" anchor="t"/>
          <a:lstStyle/>
          <a:p>
            <a:pPr marL="203195" indent="0">
              <a:buNone/>
            </a:pPr>
            <a:r>
              <a:rPr lang="en-US" altLang="zh-TW" sz="3200" b="1">
                <a:latin typeface="+mj-ea"/>
                <a:ea typeface="+mj-ea"/>
              </a:rPr>
              <a:t>MAPPO</a:t>
            </a:r>
            <a:r>
              <a:rPr lang="zh-TW" altLang="en-US" b="1">
                <a:latin typeface="+mj-ea"/>
                <a:ea typeface="+mj-ea"/>
              </a:rPr>
              <a:t>（多智能體</a:t>
            </a:r>
            <a:r>
              <a:rPr lang="en-US" altLang="zh-TW" b="1">
                <a:latin typeface="+mj-ea"/>
                <a:ea typeface="+mj-ea"/>
              </a:rPr>
              <a:t>PPO</a:t>
            </a:r>
            <a:r>
              <a:rPr lang="zh-TW" altLang="en-US" b="1">
                <a:latin typeface="+mj-ea"/>
                <a:ea typeface="+mj-ea"/>
              </a:rPr>
              <a:t>）</a:t>
            </a:r>
            <a:r>
              <a:rPr lang="zh-TW" altLang="en-US">
                <a:latin typeface="+mj-ea"/>
                <a:ea typeface="+mj-ea"/>
              </a:rPr>
              <a:t> ，也是一種</a:t>
            </a:r>
            <a:r>
              <a:rPr lang="en-US" altLang="zh-TW">
                <a:latin typeface="+mj-ea"/>
                <a:ea typeface="+mj-ea"/>
              </a:rPr>
              <a:t>MARL</a:t>
            </a:r>
            <a:r>
              <a:rPr lang="zh-TW" altLang="en-US">
                <a:latin typeface="+mj-ea"/>
                <a:ea typeface="+mj-ea"/>
              </a:rPr>
              <a:t>，是一種讓</a:t>
            </a:r>
            <a:r>
              <a:rPr lang="zh-TW" altLang="en-US">
                <a:solidFill>
                  <a:srgbClr val="FF0000"/>
                </a:solidFill>
                <a:latin typeface="+mj-ea"/>
                <a:ea typeface="+mj-ea"/>
              </a:rPr>
              <a:t>多個智能體在同一環境中學習和互動的技術</a:t>
            </a:r>
            <a:r>
              <a:rPr lang="zh-TW" altLang="en-US">
                <a:latin typeface="+mj-ea"/>
                <a:ea typeface="+mj-ea"/>
              </a:rPr>
              <a:t>。它被用來解決當多個智能體需要合作或競爭時，如何優化他們的行為策略，比如讓多個機器人在同一空間內協同工作。</a:t>
            </a:r>
          </a:p>
          <a:p>
            <a:pPr marL="203195" indent="0">
              <a:buNone/>
            </a:pPr>
            <a:r>
              <a:rPr lang="zh-TW" altLang="en-US" sz="3200" b="1">
                <a:latin typeface="+mj-ea"/>
                <a:ea typeface="+mj-ea"/>
              </a:rPr>
              <a:t>概念</a:t>
            </a:r>
            <a:endParaRPr lang="zh-TW" altLang="en-US" sz="3200">
              <a:latin typeface="+mj-ea"/>
              <a:ea typeface="+mj-ea"/>
            </a:endParaRPr>
          </a:p>
          <a:p>
            <a:pPr marL="203195" indent="0">
              <a:buNone/>
            </a:pPr>
            <a:r>
              <a:rPr lang="zh-TW" altLang="en-US" b="1">
                <a:solidFill>
                  <a:srgbClr val="FF0000"/>
                </a:solidFill>
                <a:latin typeface="+mj-ea"/>
                <a:ea typeface="+mj-ea"/>
              </a:rPr>
              <a:t>近端策略優化</a:t>
            </a:r>
            <a:r>
              <a:rPr lang="zh-TW" altLang="en-US" b="1">
                <a:latin typeface="+mj-ea"/>
                <a:ea typeface="+mj-ea"/>
              </a:rPr>
              <a:t>（</a:t>
            </a:r>
            <a:r>
              <a:rPr lang="en-US" altLang="zh-TW" b="1">
                <a:latin typeface="+mj-ea"/>
                <a:ea typeface="+mj-ea"/>
              </a:rPr>
              <a:t>PPO</a:t>
            </a:r>
            <a:r>
              <a:rPr lang="zh-TW" altLang="en-US" b="1">
                <a:latin typeface="+mj-ea"/>
                <a:ea typeface="+mj-ea"/>
              </a:rPr>
              <a:t>）：</a:t>
            </a:r>
            <a:r>
              <a:rPr lang="zh-TW" altLang="en-US">
                <a:latin typeface="+mj-ea"/>
                <a:ea typeface="+mj-ea"/>
              </a:rPr>
              <a:t> 一種更新策略的方法，</a:t>
            </a:r>
            <a:r>
              <a:rPr lang="zh-TW" altLang="en-US">
                <a:solidFill>
                  <a:schemeClr val="tx1"/>
                </a:solidFill>
                <a:latin typeface="+mj-ea"/>
                <a:ea typeface="+mj-ea"/>
              </a:rPr>
              <a:t>通過</a:t>
            </a:r>
            <a:r>
              <a:rPr lang="zh-TW" altLang="en-US">
                <a:solidFill>
                  <a:srgbClr val="FF0000"/>
                </a:solidFill>
                <a:latin typeface="+mj-ea"/>
                <a:ea typeface="+mj-ea"/>
              </a:rPr>
              <a:t>限制每次更新的變化範圍</a:t>
            </a:r>
            <a:r>
              <a:rPr lang="zh-TW" altLang="en-US">
                <a:solidFill>
                  <a:schemeClr val="tx1"/>
                </a:solidFill>
                <a:latin typeface="+mj-ea"/>
                <a:ea typeface="+mj-ea"/>
              </a:rPr>
              <a:t>，</a:t>
            </a:r>
            <a:r>
              <a:rPr lang="zh-TW" altLang="en-US">
                <a:latin typeface="+mj-ea"/>
                <a:ea typeface="+mj-ea"/>
              </a:rPr>
              <a:t>使</a:t>
            </a:r>
            <a:r>
              <a:rPr lang="zh-TW" altLang="en-US">
                <a:solidFill>
                  <a:srgbClr val="FF0000"/>
                </a:solidFill>
                <a:latin typeface="+mj-ea"/>
                <a:ea typeface="+mj-ea"/>
              </a:rPr>
              <a:t>策略的變化更穩定和有效</a:t>
            </a:r>
            <a:r>
              <a:rPr lang="zh-TW" altLang="en-US">
                <a:latin typeface="+mj-ea"/>
                <a:ea typeface="+mj-ea"/>
              </a:rPr>
              <a:t>。</a:t>
            </a:r>
          </a:p>
          <a:p>
            <a:pPr marL="203195" indent="0">
              <a:buNone/>
            </a:pPr>
            <a:r>
              <a:rPr lang="zh-TW" altLang="en-US" b="1">
                <a:solidFill>
                  <a:srgbClr val="FF0000"/>
                </a:solidFill>
                <a:latin typeface="+mj-ea"/>
                <a:ea typeface="+mj-ea"/>
              </a:rPr>
              <a:t>多智能體系統</a:t>
            </a:r>
            <a:r>
              <a:rPr lang="zh-TW" altLang="en-US" b="1">
                <a:latin typeface="+mj-ea"/>
                <a:ea typeface="+mj-ea"/>
              </a:rPr>
              <a:t>：</a:t>
            </a:r>
            <a:r>
              <a:rPr lang="zh-TW" altLang="en-US">
                <a:latin typeface="+mj-ea"/>
                <a:ea typeface="+mj-ea"/>
              </a:rPr>
              <a:t> 由多個智能體組成的系統，這些智能體可以互相合作或競爭。</a:t>
            </a:r>
          </a:p>
          <a:p>
            <a:pPr marL="203195" indent="0">
              <a:buNone/>
            </a:pPr>
            <a:r>
              <a:rPr lang="zh-TW" altLang="en-US" sz="3200" b="1">
                <a:latin typeface="+mj-ea"/>
                <a:ea typeface="+mj-ea"/>
              </a:rPr>
              <a:t>運作方式</a:t>
            </a:r>
            <a:endParaRPr lang="zh-TW" altLang="en-US" sz="3200">
              <a:latin typeface="+mj-ea"/>
              <a:ea typeface="+mj-ea"/>
            </a:endParaRPr>
          </a:p>
          <a:p>
            <a:pPr marL="203195" indent="0">
              <a:buNone/>
            </a:pPr>
            <a:r>
              <a:rPr lang="zh-TW" altLang="en-US" b="1">
                <a:solidFill>
                  <a:srgbClr val="FF0000"/>
                </a:solidFill>
                <a:latin typeface="+mj-ea"/>
                <a:ea typeface="+mj-ea"/>
              </a:rPr>
              <a:t>訓練多智能體</a:t>
            </a:r>
            <a:r>
              <a:rPr lang="zh-TW" altLang="en-US" b="1">
                <a:latin typeface="+mj-ea"/>
                <a:ea typeface="+mj-ea"/>
              </a:rPr>
              <a:t>：</a:t>
            </a:r>
            <a:r>
              <a:rPr lang="zh-TW" altLang="en-US">
                <a:latin typeface="+mj-ea"/>
                <a:ea typeface="+mj-ea"/>
              </a:rPr>
              <a:t> 使用</a:t>
            </a:r>
            <a:r>
              <a:rPr lang="en-US" altLang="zh-TW">
                <a:latin typeface="+mj-ea"/>
                <a:ea typeface="+mj-ea"/>
              </a:rPr>
              <a:t>PPO</a:t>
            </a:r>
            <a:r>
              <a:rPr lang="zh-TW" altLang="en-US">
                <a:latin typeface="+mj-ea"/>
                <a:ea typeface="+mj-ea"/>
              </a:rPr>
              <a:t>來訓練智能體，目的是</a:t>
            </a:r>
            <a:r>
              <a:rPr lang="zh-TW" altLang="en-US">
                <a:solidFill>
                  <a:srgbClr val="FF0000"/>
                </a:solidFill>
                <a:latin typeface="+mj-ea"/>
                <a:ea typeface="+mj-ea"/>
              </a:rPr>
              <a:t>最大化它們的總收益或達成共同目標</a:t>
            </a:r>
            <a:r>
              <a:rPr lang="zh-TW" altLang="en-US">
                <a:latin typeface="+mj-ea"/>
                <a:ea typeface="+mj-ea"/>
              </a:rPr>
              <a:t>。</a:t>
            </a:r>
          </a:p>
          <a:p>
            <a:pPr marL="203195" indent="0">
              <a:buNone/>
            </a:pPr>
            <a:r>
              <a:rPr lang="zh-TW" altLang="en-US" b="1">
                <a:solidFill>
                  <a:srgbClr val="FF0000"/>
                </a:solidFill>
                <a:latin typeface="+mj-ea"/>
                <a:ea typeface="+mj-ea"/>
              </a:rPr>
              <a:t>考慮互相影響</a:t>
            </a:r>
            <a:r>
              <a:rPr lang="zh-TW" altLang="en-US" b="1">
                <a:latin typeface="+mj-ea"/>
                <a:ea typeface="+mj-ea"/>
              </a:rPr>
              <a:t>：</a:t>
            </a:r>
            <a:r>
              <a:rPr lang="zh-TW" altLang="en-US">
                <a:latin typeface="+mj-ea"/>
                <a:ea typeface="+mj-ea"/>
              </a:rPr>
              <a:t> 不僅關注單個智能體的行動，還</a:t>
            </a:r>
            <a:r>
              <a:rPr lang="zh-TW" altLang="en-US">
                <a:solidFill>
                  <a:srgbClr val="FF0000"/>
                </a:solidFill>
                <a:latin typeface="+mj-ea"/>
                <a:ea typeface="+mj-ea"/>
              </a:rPr>
              <a:t>考慮其他智能體的行動對當前智能體的影響</a:t>
            </a:r>
            <a:r>
              <a:rPr lang="zh-TW" altLang="en-US">
                <a:latin typeface="+mj-ea"/>
                <a:ea typeface="+mj-ea"/>
              </a:rPr>
              <a:t>，從而實現合作或競爭。</a:t>
            </a:r>
          </a:p>
          <a:p>
            <a:pPr marL="203195" indent="0">
              <a:buNone/>
            </a:pPr>
            <a:r>
              <a:rPr lang="en-US" altLang="zh-TW">
                <a:latin typeface="+mj-ea"/>
                <a:ea typeface="+mj-ea"/>
              </a:rPr>
              <a:t>MAPPO </a:t>
            </a:r>
            <a:r>
              <a:rPr lang="zh-TW" altLang="en-US">
                <a:latin typeface="+mj-ea"/>
                <a:ea typeface="+mj-ea"/>
              </a:rPr>
              <a:t>結合了</a:t>
            </a:r>
            <a:r>
              <a:rPr lang="en-US" altLang="zh-TW">
                <a:latin typeface="+mj-ea"/>
                <a:ea typeface="+mj-ea"/>
              </a:rPr>
              <a:t>PPO</a:t>
            </a:r>
            <a:r>
              <a:rPr lang="zh-TW" altLang="en-US">
                <a:latin typeface="+mj-ea"/>
                <a:ea typeface="+mj-ea"/>
              </a:rPr>
              <a:t>和多智能體系統，讓多個智能體能在共享的環境中更有效地學習和協作。</a:t>
            </a:r>
          </a:p>
        </p:txBody>
      </p:sp>
    </p:spTree>
    <p:extLst>
      <p:ext uri="{BB962C8B-B14F-4D97-AF65-F5344CB8AC3E}">
        <p14:creationId xmlns:p14="http://schemas.microsoft.com/office/powerpoint/2010/main" val="489526632"/>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矩形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a:latin typeface="Microsoft JhengHei UI" panose="020B0604030504040204" pitchFamily="34" charset="-120"/>
              <a:ea typeface="Microsoft JhengHei UI" panose="020B0604030504040204" pitchFamily="34" charset="-120"/>
            </a:endParaRPr>
          </a:p>
        </p:txBody>
      </p:sp>
      <p:sp>
        <p:nvSpPr>
          <p:cNvPr id="20" name="矩形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r>
              <a:rPr lang="zh-TW" altLang="en-US" sz="3800">
                <a:solidFill>
                  <a:schemeClr val="bg1"/>
                </a:solidFill>
                <a:latin typeface="Gill Sans MT"/>
                <a:ea typeface="Microsoft JhengHei UI"/>
              </a:rPr>
              <a:t>方法及目標</a:t>
            </a:r>
          </a:p>
        </p:txBody>
      </p:sp>
      <p:sp>
        <p:nvSpPr>
          <p:cNvPr id="3" name="文字方塊 2">
            <a:extLst>
              <a:ext uri="{FF2B5EF4-FFF2-40B4-BE49-F238E27FC236}">
                <a16:creationId xmlns:a16="http://schemas.microsoft.com/office/drawing/2014/main" id="{75FA722B-109D-2408-8DD0-DD2905A91647}"/>
              </a:ext>
            </a:extLst>
          </p:cNvPr>
          <p:cNvSpPr txBox="1"/>
          <p:nvPr/>
        </p:nvSpPr>
        <p:spPr>
          <a:xfrm>
            <a:off x="697378" y="1505396"/>
            <a:ext cx="6142948" cy="38472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3200" b="1" dirty="0">
                <a:ea typeface="+mn-lt"/>
                <a:cs typeface="+mn-lt"/>
              </a:rPr>
              <a:t>方法:</a:t>
            </a:r>
          </a:p>
          <a:p>
            <a:pPr marL="457200" indent="-457200">
              <a:buFont typeface="Arial"/>
              <a:buChar char="•"/>
            </a:pPr>
            <a:r>
              <a:rPr lang="zh-TW" altLang="en-US" sz="2000" dirty="0">
                <a:ea typeface="+mn-lt"/>
                <a:cs typeface="+mn-lt"/>
              </a:rPr>
              <a:t>設定</a:t>
            </a:r>
            <a:r>
              <a:rPr lang="en-US" altLang="zh-TW" sz="2000" dirty="0" err="1">
                <a:ea typeface="+mn-lt"/>
                <a:cs typeface="+mn-lt"/>
              </a:rPr>
              <a:t>InforMARL</a:t>
            </a:r>
            <a:r>
              <a:rPr lang="zh-TW" altLang="en-US" sz="2000" dirty="0">
                <a:ea typeface="+mn-lt"/>
                <a:cs typeface="+mn-lt"/>
              </a:rPr>
              <a:t>環境以及所需的擃展元件，以</a:t>
            </a:r>
            <a:r>
              <a:rPr lang="en-US" altLang="zh-TW" sz="2000" dirty="0">
                <a:ea typeface="+mn-lt"/>
                <a:cs typeface="+mn-lt"/>
              </a:rPr>
              <a:t>gym</a:t>
            </a:r>
            <a:r>
              <a:rPr lang="zh-TW" altLang="en-US" sz="2000" dirty="0">
                <a:ea typeface="+mn-lt"/>
                <a:cs typeface="+mn-lt"/>
              </a:rPr>
              <a:t>為基礎環境做</a:t>
            </a:r>
            <a:r>
              <a:rPr lang="en-US" altLang="zh-TW" sz="2000" dirty="0">
                <a:ea typeface="+mn-lt"/>
                <a:cs typeface="+mn-lt"/>
              </a:rPr>
              <a:t>Multi-Agent</a:t>
            </a:r>
            <a:r>
              <a:rPr lang="zh-TW" altLang="en-US" sz="2000" dirty="0">
                <a:ea typeface="+mn-lt"/>
                <a:cs typeface="+mn-lt"/>
              </a:rPr>
              <a:t> 的強化學習，並以</a:t>
            </a:r>
            <a:r>
              <a:rPr lang="en-US" altLang="zh-TW" sz="2000" dirty="0" err="1">
                <a:ea typeface="+mn-lt"/>
                <a:cs typeface="+mn-lt"/>
              </a:rPr>
              <a:t>tensorboard</a:t>
            </a:r>
            <a:r>
              <a:rPr lang="zh-TW" altLang="en-US" sz="2000" dirty="0">
                <a:ea typeface="+mn-lt"/>
                <a:cs typeface="+mn-lt"/>
              </a:rPr>
              <a:t>的形式監測模擬的數據結果。</a:t>
            </a:r>
            <a:endParaRPr lang="zh-TW" altLang="en-US" sz="2000" dirty="0">
              <a:ea typeface="微軟正黑體"/>
            </a:endParaRPr>
          </a:p>
          <a:p>
            <a:pPr marL="457200" indent="-457200">
              <a:buFont typeface="Arial"/>
              <a:buChar char="•"/>
            </a:pPr>
            <a:r>
              <a:rPr lang="zh-TW" altLang="en-US" sz="2000" dirty="0">
                <a:ea typeface="+mn-lt"/>
                <a:cs typeface="+mn-lt"/>
              </a:rPr>
              <a:t>以</a:t>
            </a:r>
            <a:r>
              <a:rPr lang="en-US" altLang="zh-TW" sz="2000" dirty="0" err="1">
                <a:ea typeface="+mn-lt"/>
                <a:cs typeface="+mn-lt"/>
              </a:rPr>
              <a:t>InforMARL</a:t>
            </a:r>
            <a:r>
              <a:rPr lang="zh-TW" altLang="en-US" sz="2000" dirty="0">
                <a:ea typeface="+mn-lt"/>
                <a:cs typeface="+mn-lt"/>
              </a:rPr>
              <a:t>為基礎加入</a:t>
            </a:r>
            <a:r>
              <a:rPr lang="en-US" altLang="zh-TW" sz="2000" dirty="0">
                <a:ea typeface="+mn-lt"/>
                <a:cs typeface="+mn-lt"/>
              </a:rPr>
              <a:t>MADRL-BASED</a:t>
            </a:r>
            <a:r>
              <a:rPr lang="zh-TW" altLang="en-US" sz="2000" dirty="0">
                <a:ea typeface="+mn-lt"/>
                <a:cs typeface="+mn-lt"/>
              </a:rPr>
              <a:t> </a:t>
            </a:r>
            <a:r>
              <a:rPr lang="en-US" altLang="zh-TW" sz="2000" dirty="0">
                <a:ea typeface="+mn-lt"/>
                <a:cs typeface="+mn-lt"/>
              </a:rPr>
              <a:t>UAVS</a:t>
            </a:r>
            <a:r>
              <a:rPr lang="zh-TW" altLang="en-US" sz="2000" dirty="0">
                <a:ea typeface="+mn-lt"/>
                <a:cs typeface="+mn-lt"/>
              </a:rPr>
              <a:t> </a:t>
            </a:r>
            <a:r>
              <a:rPr lang="en-US" altLang="zh-TW" sz="2000" dirty="0">
                <a:ea typeface="+mn-lt"/>
                <a:cs typeface="+mn-lt"/>
              </a:rPr>
              <a:t>TRAJECTORY</a:t>
            </a:r>
            <a:r>
              <a:rPr lang="zh-TW" altLang="en-US" sz="2000" dirty="0">
                <a:ea typeface="+mn-lt"/>
                <a:cs typeface="+mn-lt"/>
              </a:rPr>
              <a:t> </a:t>
            </a:r>
            <a:r>
              <a:rPr lang="en-US" altLang="zh-TW" sz="2000" dirty="0">
                <a:ea typeface="+mn-lt"/>
                <a:cs typeface="+mn-lt"/>
              </a:rPr>
              <a:t>DESIGN</a:t>
            </a:r>
            <a:r>
              <a:rPr lang="zh-TW" altLang="en-US" sz="2000" dirty="0">
                <a:ea typeface="+mn-lt"/>
                <a:cs typeface="+mn-lt"/>
              </a:rPr>
              <a:t> </a:t>
            </a:r>
            <a:r>
              <a:rPr lang="en-US" altLang="zh-TW" sz="2000" dirty="0">
                <a:ea typeface="+mn-lt"/>
                <a:cs typeface="+mn-lt"/>
              </a:rPr>
              <a:t>WITH</a:t>
            </a:r>
            <a:r>
              <a:rPr lang="zh-TW" altLang="en-US" sz="2000" dirty="0">
                <a:ea typeface="+mn-lt"/>
                <a:cs typeface="+mn-lt"/>
              </a:rPr>
              <a:t> </a:t>
            </a:r>
            <a:r>
              <a:rPr lang="en-US" altLang="zh-TW" sz="2000" dirty="0">
                <a:ea typeface="+mn-lt"/>
                <a:cs typeface="+mn-lt"/>
              </a:rPr>
              <a:t>ANTI-COLLISION</a:t>
            </a:r>
            <a:r>
              <a:rPr lang="zh-TW" altLang="en-US" sz="2000" dirty="0">
                <a:ea typeface="+mn-lt"/>
                <a:cs typeface="+mn-lt"/>
              </a:rPr>
              <a:t> </a:t>
            </a:r>
            <a:r>
              <a:rPr lang="en-US" altLang="zh-TW" sz="2000" dirty="0">
                <a:ea typeface="+mn-lt"/>
                <a:cs typeface="+mn-lt"/>
              </a:rPr>
              <a:t>MECHANISM</a:t>
            </a:r>
            <a:r>
              <a:rPr lang="zh-TW" altLang="en-US" sz="2000" dirty="0">
                <a:ea typeface="+mn-lt"/>
                <a:cs typeface="+mn-lt"/>
              </a:rPr>
              <a:t>的內容做避碰策略的調整，以達到增加效率、減少碰撞的目的。</a:t>
            </a:r>
            <a:endParaRPr lang="zh-TW" altLang="en-US" sz="2000" dirty="0"/>
          </a:p>
          <a:p>
            <a:r>
              <a:rPr lang="zh-TW" altLang="en-US" sz="3200" b="1" dirty="0">
                <a:ea typeface="+mn-lt"/>
                <a:cs typeface="+mn-lt"/>
              </a:rPr>
              <a:t>目標</a:t>
            </a:r>
            <a:r>
              <a:rPr lang="en-US" altLang="zh-TW" sz="2800" dirty="0">
                <a:ea typeface="+mn-lt"/>
                <a:cs typeface="+mn-lt"/>
              </a:rPr>
              <a:t>:</a:t>
            </a:r>
            <a:r>
              <a:rPr lang="zh-TW" altLang="en-US" sz="2800" dirty="0">
                <a:ea typeface="+mn-lt"/>
                <a:cs typeface="+mn-lt"/>
              </a:rPr>
              <a:t> </a:t>
            </a:r>
            <a:endParaRPr lang="zh-TW" altLang="en-US" sz="2800" b="1" dirty="0">
              <a:latin typeface="微軟正黑體"/>
              <a:ea typeface="微軟正黑體"/>
              <a:cs typeface="+mn-lt"/>
            </a:endParaRPr>
          </a:p>
          <a:p>
            <a:r>
              <a:rPr lang="zh-TW" sz="2000" dirty="0">
                <a:ea typeface="+mn-lt"/>
                <a:cs typeface="+mn-lt"/>
              </a:rPr>
              <a:t>和其他以及原本的演算法(如</a:t>
            </a:r>
            <a:r>
              <a:rPr lang="zh-TW" altLang="en-US" sz="2000" dirty="0">
                <a:ea typeface="+mn-lt"/>
                <a:cs typeface="+mn-lt"/>
              </a:rPr>
              <a:t> </a:t>
            </a:r>
            <a:r>
              <a:rPr lang="zh-TW" sz="2000" dirty="0">
                <a:ea typeface="+mn-lt"/>
                <a:cs typeface="+mn-lt"/>
              </a:rPr>
              <a:t>Qmix</a:t>
            </a:r>
            <a:r>
              <a:rPr lang="zh-TW" altLang="en-US" sz="2000" dirty="0">
                <a:ea typeface="+mn-lt"/>
                <a:cs typeface="+mn-lt"/>
              </a:rPr>
              <a:t>、</a:t>
            </a:r>
            <a:r>
              <a:rPr lang="zh-TW" sz="2000" dirty="0">
                <a:ea typeface="+mn-lt"/>
                <a:cs typeface="+mn-lt"/>
              </a:rPr>
              <a:t>RMAPPO等)相比能夠有更高的效率完成代理者的探索與學習。</a:t>
            </a:r>
            <a:endParaRPr lang="zh-TW" sz="2000" b="1" dirty="0">
              <a:solidFill>
                <a:srgbClr val="3F3F3F"/>
              </a:solidFill>
              <a:latin typeface="微軟正黑體"/>
              <a:ea typeface="微軟正黑體"/>
            </a:endParaRPr>
          </a:p>
        </p:txBody>
      </p:sp>
    </p:spTree>
    <p:extLst>
      <p:ext uri="{BB962C8B-B14F-4D97-AF65-F5344CB8AC3E}">
        <p14:creationId xmlns:p14="http://schemas.microsoft.com/office/powerpoint/2010/main" val="3043719871"/>
      </p:ext>
    </p:extLst>
  </p:cSld>
  <p:clrMapOvr>
    <a:masterClrMapping/>
  </p:clrMapOvr>
  <p:transition spd="slow">
    <p:cover/>
  </p:transition>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6" name="Rectangle 13">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5">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字方塊 1">
            <a:extLst>
              <a:ext uri="{FF2B5EF4-FFF2-40B4-BE49-F238E27FC236}">
                <a16:creationId xmlns:a16="http://schemas.microsoft.com/office/drawing/2014/main" id="{41B642C7-0BCD-F20E-2C0B-7D8C17012CC0}"/>
              </a:ext>
            </a:extLst>
          </p:cNvPr>
          <p:cNvSpPr txBox="1"/>
          <p:nvPr/>
        </p:nvSpPr>
        <p:spPr>
          <a:xfrm>
            <a:off x="1600200" y="4269282"/>
            <a:ext cx="8991600" cy="1264762"/>
          </a:xfrm>
          <a:prstGeom prst="rect">
            <a:avLst/>
          </a:prstGeom>
        </p:spPr>
        <p:txBody>
          <a:bodyPr rot="0" spcFirstLastPara="0" vertOverflow="overflow" horzOverflow="overflow" vert="horz" lIns="274320" tIns="182880" rIns="274320" bIns="182880" numCol="1" spcCol="0" rtlCol="0" fromWordArt="0" anchor="ctr" anchorCtr="1" forceAA="0" compatLnSpc="1">
            <a:prstTxWarp prst="textNoShape">
              <a:avLst/>
            </a:prstTxWarp>
            <a:normAutofit/>
          </a:bodyPr>
          <a:lstStyle/>
          <a:p>
            <a:pPr algn="ctr" defTabSz="914400">
              <a:lnSpc>
                <a:spcPct val="90000"/>
              </a:lnSpc>
              <a:spcBef>
                <a:spcPct val="0"/>
              </a:spcBef>
              <a:spcAft>
                <a:spcPts val="600"/>
              </a:spcAft>
            </a:pPr>
            <a:r>
              <a:rPr lang="en-US" altLang="zh-TW" sz="3200" cap="all" spc="200">
                <a:solidFill>
                  <a:srgbClr val="262626"/>
                </a:solidFill>
                <a:latin typeface="+mj-ea"/>
                <a:ea typeface="+mj-ea"/>
                <a:cs typeface="+mj-cs"/>
              </a:rPr>
              <a:t>MAPPO</a:t>
            </a:r>
            <a:r>
              <a:rPr lang="zh-TW" altLang="en-US" sz="3200" cap="all" spc="200">
                <a:solidFill>
                  <a:srgbClr val="262626"/>
                </a:solidFill>
                <a:latin typeface="+mj-ea"/>
                <a:ea typeface="+mj-ea"/>
                <a:cs typeface="+mj-cs"/>
              </a:rPr>
              <a:t>流程圖</a:t>
            </a:r>
          </a:p>
        </p:txBody>
      </p:sp>
      <p:sp>
        <p:nvSpPr>
          <p:cNvPr id="9" name="文字方塊 8">
            <a:extLst>
              <a:ext uri="{FF2B5EF4-FFF2-40B4-BE49-F238E27FC236}">
                <a16:creationId xmlns:a16="http://schemas.microsoft.com/office/drawing/2014/main" id="{98C0C23B-5017-3C15-8AE1-09C1E6CB0DEE}"/>
              </a:ext>
            </a:extLst>
          </p:cNvPr>
          <p:cNvSpPr txBox="1"/>
          <p:nvPr/>
        </p:nvSpPr>
        <p:spPr>
          <a:xfrm>
            <a:off x="2695194" y="5688535"/>
            <a:ext cx="6801612" cy="53612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ctr" defTabSz="914400">
              <a:spcBef>
                <a:spcPts val="1000"/>
              </a:spcBef>
              <a:buClr>
                <a:schemeClr val="accent2"/>
              </a:buClr>
            </a:pPr>
            <a:r>
              <a:rPr lang="en-US" altLang="zh-TW" kern="1200">
                <a:solidFill>
                  <a:srgbClr val="FFFFFF"/>
                </a:solidFill>
                <a:latin typeface="+mn-lt"/>
                <a:ea typeface="+mn-ea"/>
                <a:cs typeface="+mn-cs"/>
              </a:rPr>
              <a:t>https://marllib.readthedocs.io/en/latest/algorithm/ppo_family.html</a:t>
            </a:r>
          </a:p>
        </p:txBody>
      </p:sp>
      <p:pic>
        <p:nvPicPr>
          <p:cNvPr id="3" name="圖片 2" descr="一張含有 文字, 螢幕擷取畫面, 圖表, 數字 的圖片&#10;&#10;自動產生的描述">
            <a:extLst>
              <a:ext uri="{FF2B5EF4-FFF2-40B4-BE49-F238E27FC236}">
                <a16:creationId xmlns:a16="http://schemas.microsoft.com/office/drawing/2014/main" id="{9F3820C1-8F77-AE6B-3DEF-B01C03BDB69C}"/>
              </a:ext>
            </a:extLst>
          </p:cNvPr>
          <p:cNvPicPr>
            <a:picLocks noChangeAspect="1"/>
          </p:cNvPicPr>
          <p:nvPr/>
        </p:nvPicPr>
        <p:blipFill>
          <a:blip r:embed="rId4"/>
          <a:stretch>
            <a:fillRect/>
          </a:stretch>
        </p:blipFill>
        <p:spPr>
          <a:xfrm>
            <a:off x="1017067" y="640078"/>
            <a:ext cx="10157866" cy="3301307"/>
          </a:xfrm>
          <a:prstGeom prst="rect">
            <a:avLst/>
          </a:prstGeom>
        </p:spPr>
      </p:pic>
      <p:sp>
        <p:nvSpPr>
          <p:cNvPr id="4" name="文字方塊 3"/>
          <p:cNvSpPr txBox="1"/>
          <p:nvPr/>
        </p:nvSpPr>
        <p:spPr>
          <a:xfrm>
            <a:off x="639611" y="2721567"/>
            <a:ext cx="754912" cy="369332"/>
          </a:xfrm>
          <a:prstGeom prst="rect">
            <a:avLst/>
          </a:prstGeom>
          <a:noFill/>
        </p:spPr>
        <p:txBody>
          <a:bodyPr wrap="square" rtlCol="0">
            <a:spAutoFit/>
          </a:bodyPr>
          <a:lstStyle/>
          <a:p>
            <a:r>
              <a:rPr lang="zh-TW" altLang="en-US"/>
              <a:t>策略</a:t>
            </a:r>
          </a:p>
        </p:txBody>
      </p:sp>
      <p:sp>
        <p:nvSpPr>
          <p:cNvPr id="8" name="文字方塊 7"/>
          <p:cNvSpPr txBox="1"/>
          <p:nvPr/>
        </p:nvSpPr>
        <p:spPr>
          <a:xfrm>
            <a:off x="446567" y="3372648"/>
            <a:ext cx="947956" cy="369332"/>
          </a:xfrm>
          <a:prstGeom prst="rect">
            <a:avLst/>
          </a:prstGeom>
          <a:noFill/>
        </p:spPr>
        <p:txBody>
          <a:bodyPr wrap="square" rtlCol="0">
            <a:spAutoFit/>
          </a:bodyPr>
          <a:lstStyle/>
          <a:p>
            <a:r>
              <a:rPr lang="zh-TW" altLang="en-US"/>
              <a:t>評價者</a:t>
            </a:r>
          </a:p>
        </p:txBody>
      </p:sp>
      <p:sp>
        <p:nvSpPr>
          <p:cNvPr id="10" name="文字方塊 9"/>
          <p:cNvSpPr txBox="1"/>
          <p:nvPr/>
        </p:nvSpPr>
        <p:spPr>
          <a:xfrm>
            <a:off x="639611" y="1501657"/>
            <a:ext cx="754912" cy="369332"/>
          </a:xfrm>
          <a:prstGeom prst="rect">
            <a:avLst/>
          </a:prstGeom>
          <a:noFill/>
        </p:spPr>
        <p:txBody>
          <a:bodyPr wrap="square" rtlCol="0">
            <a:spAutoFit/>
          </a:bodyPr>
          <a:lstStyle/>
          <a:p>
            <a:r>
              <a:rPr lang="zh-TW" altLang="en-US"/>
              <a:t>觀察</a:t>
            </a:r>
          </a:p>
        </p:txBody>
      </p:sp>
    </p:spTree>
    <p:extLst>
      <p:ext uri="{BB962C8B-B14F-4D97-AF65-F5344CB8AC3E}">
        <p14:creationId xmlns:p14="http://schemas.microsoft.com/office/powerpoint/2010/main" val="3118749281"/>
      </p:ext>
    </p:extLst>
  </p:cSld>
  <p:clrMapOvr>
    <a:masterClrMapping/>
  </p:clrMapOvr>
  <p:transition spd="slow">
    <p:cover/>
  </p:transition>
  <p:extLst>
    <p:ext uri="{6950BFC3-D8DA-4A85-94F7-54DA5524770B}">
      <p188:commentRel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2" name="文字版面配置區 1"/>
          <p:cNvSpPr>
            <a:spLocks noGrp="1"/>
          </p:cNvSpPr>
          <p:nvPr>
            <p:ph type="body" idx="1"/>
          </p:nvPr>
        </p:nvSpPr>
        <p:spPr>
          <a:xfrm>
            <a:off x="972462" y="2169204"/>
            <a:ext cx="10274000" cy="1978253"/>
          </a:xfrm>
        </p:spPr>
        <p:txBody>
          <a:bodyPr numCol="1" anchor="t"/>
          <a:lstStyle/>
          <a:p>
            <a:pPr marL="0" indent="0">
              <a:buNone/>
            </a:pPr>
            <a:r>
              <a:rPr lang="en-US" altLang="zh-TW" sz="3200" b="1">
                <a:solidFill>
                  <a:schemeClr val="tx1"/>
                </a:solidFill>
                <a:latin typeface="+mj-ea"/>
                <a:ea typeface="+mj-ea"/>
              </a:rPr>
              <a:t>RMAPPO,</a:t>
            </a:r>
            <a:r>
              <a:rPr lang="zh-TW" altLang="en-US">
                <a:solidFill>
                  <a:schemeClr val="tx1"/>
                </a:solidFill>
                <a:latin typeface="+mj-ea"/>
                <a:ea typeface="+mj-ea"/>
              </a:rPr>
              <a:t> </a:t>
            </a:r>
            <a:r>
              <a:rPr lang="zh-TW" altLang="en-US" sz="3200">
                <a:solidFill>
                  <a:schemeClr val="tx1"/>
                </a:solidFill>
                <a:latin typeface="+mj-ea"/>
                <a:ea typeface="+mj-ea"/>
              </a:rPr>
              <a:t>“</a:t>
            </a:r>
            <a:r>
              <a:rPr lang="en-US" altLang="zh-TW" sz="3200">
                <a:solidFill>
                  <a:srgbClr val="FF0000"/>
                </a:solidFill>
                <a:latin typeface="+mj-ea"/>
                <a:ea typeface="+mj-ea"/>
              </a:rPr>
              <a:t>R</a:t>
            </a:r>
            <a:r>
              <a:rPr lang="en-US" altLang="zh-TW" sz="3200">
                <a:solidFill>
                  <a:schemeClr val="tx1"/>
                </a:solidFill>
                <a:latin typeface="+mj-ea"/>
                <a:ea typeface="+mj-ea"/>
              </a:rPr>
              <a:t>”</a:t>
            </a:r>
            <a:r>
              <a:rPr lang="zh-TW" altLang="en-US">
                <a:solidFill>
                  <a:schemeClr val="tx1"/>
                </a:solidFill>
                <a:latin typeface="+mj-ea"/>
                <a:ea typeface="+mj-ea"/>
              </a:rPr>
              <a:t>來表示該算法的遞歸神經網絡（</a:t>
            </a:r>
            <a:r>
              <a:rPr lang="en-US" altLang="zh-TW">
                <a:solidFill>
                  <a:schemeClr val="tx1"/>
                </a:solidFill>
                <a:latin typeface="+mj-ea"/>
                <a:ea typeface="+mj-ea"/>
              </a:rPr>
              <a:t>RNN</a:t>
            </a:r>
            <a:r>
              <a:rPr lang="zh-TW" altLang="en-US">
                <a:solidFill>
                  <a:schemeClr val="tx1"/>
                </a:solidFill>
                <a:latin typeface="+mj-ea"/>
                <a:ea typeface="+mj-ea"/>
              </a:rPr>
              <a:t>）版本。</a:t>
            </a:r>
            <a:endParaRPr lang="en-US" altLang="zh-TW" b="1">
              <a:solidFill>
                <a:schemeClr val="tx1"/>
              </a:solidFill>
              <a:latin typeface="+mj-ea"/>
              <a:ea typeface="+mj-ea"/>
            </a:endParaRPr>
          </a:p>
          <a:p>
            <a:pPr marL="0" indent="0">
              <a:buNone/>
            </a:pPr>
            <a:r>
              <a:rPr lang="zh-TW" altLang="en-US" b="1">
                <a:solidFill>
                  <a:schemeClr val="tx1"/>
                </a:solidFill>
                <a:latin typeface="+mj-ea"/>
                <a:ea typeface="+mj-ea"/>
              </a:rPr>
              <a:t>遞歸神經網絡（</a:t>
            </a:r>
            <a:r>
              <a:rPr lang="en-US" altLang="zh-TW" b="1">
                <a:solidFill>
                  <a:schemeClr val="tx1"/>
                </a:solidFill>
                <a:latin typeface="+mj-ea"/>
                <a:ea typeface="+mj-ea"/>
              </a:rPr>
              <a:t>RNN</a:t>
            </a:r>
            <a:r>
              <a:rPr lang="zh-TW" altLang="en-US" b="1">
                <a:solidFill>
                  <a:schemeClr val="tx1"/>
                </a:solidFill>
                <a:latin typeface="+mj-ea"/>
                <a:ea typeface="+mj-ea"/>
              </a:rPr>
              <a:t>）：</a:t>
            </a:r>
            <a:r>
              <a:rPr lang="zh-TW" altLang="en-US">
                <a:solidFill>
                  <a:schemeClr val="tx1"/>
                </a:solidFill>
                <a:latin typeface="+mj-ea"/>
                <a:ea typeface="+mj-ea"/>
              </a:rPr>
              <a:t> 是一種專門處理序列數據的神經網絡，特別適合處理時間序列或具有順序關係的數據，比如語音、文本或時間步的觀察值。在多智能體強化學習中，使用</a:t>
            </a:r>
            <a:r>
              <a:rPr lang="en-US" altLang="zh-TW">
                <a:solidFill>
                  <a:schemeClr val="tx1"/>
                </a:solidFill>
                <a:latin typeface="+mj-ea"/>
                <a:ea typeface="+mj-ea"/>
              </a:rPr>
              <a:t>RNN</a:t>
            </a:r>
            <a:r>
              <a:rPr lang="zh-TW" altLang="en-US">
                <a:solidFill>
                  <a:schemeClr val="tx1"/>
                </a:solidFill>
                <a:latin typeface="+mj-ea"/>
                <a:ea typeface="+mj-ea"/>
              </a:rPr>
              <a:t>可以讓智能體記住和利用過去的觀察和動作，從而做出更好的決策。</a:t>
            </a:r>
          </a:p>
          <a:p>
            <a:pPr marL="0" indent="0">
              <a:buNone/>
            </a:pPr>
            <a:r>
              <a:rPr lang="zh-TW" altLang="en-US">
                <a:solidFill>
                  <a:schemeClr val="tx1"/>
                </a:solidFill>
                <a:latin typeface="+mj-ea"/>
                <a:ea typeface="+mj-ea"/>
              </a:rPr>
              <a:t>所以，在</a:t>
            </a:r>
            <a:r>
              <a:rPr lang="en-US" altLang="zh-TW">
                <a:solidFill>
                  <a:schemeClr val="tx1"/>
                </a:solidFill>
                <a:latin typeface="+mj-ea"/>
                <a:ea typeface="+mj-ea"/>
              </a:rPr>
              <a:t>MAPPO</a:t>
            </a:r>
            <a:r>
              <a:rPr lang="zh-TW" altLang="en-US">
                <a:solidFill>
                  <a:schemeClr val="tx1"/>
                </a:solidFill>
                <a:latin typeface="+mj-ea"/>
                <a:ea typeface="+mj-ea"/>
              </a:rPr>
              <a:t>算法名稱前加上“</a:t>
            </a:r>
            <a:r>
              <a:rPr lang="en-US" altLang="zh-TW">
                <a:solidFill>
                  <a:schemeClr val="tx1"/>
                </a:solidFill>
                <a:latin typeface="+mj-ea"/>
                <a:ea typeface="+mj-ea"/>
              </a:rPr>
              <a:t>R”</a:t>
            </a:r>
            <a:r>
              <a:rPr lang="zh-TW" altLang="en-US">
                <a:solidFill>
                  <a:schemeClr val="tx1"/>
                </a:solidFill>
                <a:latin typeface="+mj-ea"/>
                <a:ea typeface="+mj-ea"/>
              </a:rPr>
              <a:t>時（變成</a:t>
            </a:r>
            <a:r>
              <a:rPr lang="en-US" altLang="zh-TW">
                <a:solidFill>
                  <a:schemeClr val="tx1"/>
                </a:solidFill>
                <a:latin typeface="+mj-ea"/>
                <a:ea typeface="+mj-ea"/>
              </a:rPr>
              <a:t>RMAPPO</a:t>
            </a:r>
            <a:r>
              <a:rPr lang="zh-TW" altLang="en-US">
                <a:solidFill>
                  <a:schemeClr val="tx1"/>
                </a:solidFill>
                <a:latin typeface="+mj-ea"/>
                <a:ea typeface="+mj-ea"/>
              </a:rPr>
              <a:t>），這表示使用了遞歸神經網絡來增強</a:t>
            </a:r>
            <a:r>
              <a:rPr lang="en-US" altLang="zh-TW">
                <a:solidFill>
                  <a:schemeClr val="tx1"/>
                </a:solidFill>
                <a:latin typeface="+mj-ea"/>
                <a:ea typeface="+mj-ea"/>
              </a:rPr>
              <a:t>MAPPO</a:t>
            </a:r>
            <a:r>
              <a:rPr lang="zh-TW" altLang="en-US">
                <a:solidFill>
                  <a:schemeClr val="tx1"/>
                </a:solidFill>
                <a:latin typeface="+mj-ea"/>
                <a:ea typeface="+mj-ea"/>
              </a:rPr>
              <a:t>算法，使他能夠更好地處理具有時間依賴性的情況。</a:t>
            </a:r>
          </a:p>
        </p:txBody>
      </p:sp>
    </p:spTree>
    <p:extLst>
      <p:ext uri="{BB962C8B-B14F-4D97-AF65-F5344CB8AC3E}">
        <p14:creationId xmlns:p14="http://schemas.microsoft.com/office/powerpoint/2010/main" val="2083667072"/>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B78894-19E5-4916-B37E-B4A80B9B8D52}"/>
              </a:ext>
            </a:extLst>
          </p:cNvPr>
          <p:cNvSpPr>
            <a:spLocks noGrp="1"/>
          </p:cNvSpPr>
          <p:nvPr>
            <p:ph type="title"/>
          </p:nvPr>
        </p:nvSpPr>
        <p:spPr>
          <a:xfrm>
            <a:off x="965198" y="2474895"/>
            <a:ext cx="6212764" cy="1908215"/>
          </a:xfrm>
          <a:noFill/>
          <a:ln>
            <a:solidFill>
              <a:schemeClr val="bg1"/>
            </a:solidFill>
          </a:ln>
        </p:spPr>
        <p:txBody>
          <a:bodyPr vert="horz" wrap="square" lIns="274320" tIns="182880" rIns="274320" bIns="182880" rtlCol="0" anchor="ctr" anchorCtr="1">
            <a:normAutofit fontScale="90000"/>
          </a:bodyPr>
          <a:lstStyle/>
          <a:p>
            <a:r>
              <a:rPr lang="zh-TW" altLang="en-US" sz="4000">
                <a:solidFill>
                  <a:schemeClr val="bg1"/>
                </a:solidFill>
                <a:latin typeface="+mj-ea"/>
                <a:ea typeface="+mj-ea"/>
              </a:rPr>
              <a:t>分散式部分可觀測馬可夫決策過程</a:t>
            </a:r>
            <a:r>
              <a:rPr lang="zh-TW" altLang="zh-TW" sz="4000">
                <a:solidFill>
                  <a:schemeClr val="bg1"/>
                </a:solidFill>
                <a:latin typeface="+mj-ea"/>
                <a:ea typeface="+mj-ea"/>
              </a:rPr>
              <a:t>(Dec-POMDP)</a:t>
            </a:r>
            <a:endParaRPr lang="en-US" altLang="zh-TW" sz="4000" kern="1200" cap="all" spc="200" baseline="0">
              <a:solidFill>
                <a:schemeClr val="bg1"/>
              </a:solidFill>
              <a:latin typeface="+mj-ea"/>
              <a:ea typeface="+mj-ea"/>
            </a:endParaRPr>
          </a:p>
        </p:txBody>
      </p:sp>
      <p:sp>
        <p:nvSpPr>
          <p:cNvPr id="25" name="Rectangle 24">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795854"/>
      </p:ext>
    </p:extLst>
  </p:cSld>
  <p:clrMapOvr>
    <a:masterClrMapping/>
  </p:clrMapOvr>
  <p:transition spd="slow">
    <p:cover/>
  </p:transition>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1090963" y="280977"/>
            <a:ext cx="10010074" cy="1422420"/>
          </a:xfrm>
          <a:prstGeom prst="rect">
            <a:avLst/>
          </a:prstGeom>
          <a:solidFill>
            <a:srgbClr val="FFFFFF">
              <a:alpha val="45098"/>
            </a:srgbClr>
          </a:solidFill>
        </p:spPr>
        <p:txBody>
          <a:bodyPr spcFirstLastPara="1" vert="horz" wrap="square" lIns="121900" tIns="121900" rIns="121900" bIns="121900" rtlCol="0" anchor="t" anchorCtr="0">
            <a:noAutofit/>
          </a:bodyPr>
          <a:lstStyle/>
          <a:p>
            <a:r>
              <a:rPr lang="zh-TW" altLang="en-US" sz="4400">
                <a:solidFill>
                  <a:schemeClr val="tx1"/>
                </a:solidFill>
                <a:latin typeface="+mj-ea"/>
                <a:ea typeface="+mj-ea"/>
              </a:rPr>
              <a:t>分散式部分可觀測馬可夫決策過程</a:t>
            </a:r>
            <a:r>
              <a:rPr lang="zh-TW" altLang="zh-TW" sz="4400">
                <a:solidFill>
                  <a:schemeClr val="tx1"/>
                </a:solidFill>
                <a:latin typeface="+mj-ea"/>
                <a:ea typeface="+mj-ea"/>
              </a:rPr>
              <a:t>(Dec-POMDP)</a:t>
            </a:r>
            <a:endParaRPr lang="zh-TW" altLang="en-US" sz="4400" b="1">
              <a:solidFill>
                <a:schemeClr val="tx1"/>
              </a:solidFill>
              <a:latin typeface="+mj-ea"/>
              <a:ea typeface="+mj-ea"/>
            </a:endParaRPr>
          </a:p>
        </p:txBody>
      </p:sp>
      <p:sp>
        <p:nvSpPr>
          <p:cNvPr id="6" name="文字版面配置區 1"/>
          <p:cNvSpPr txBox="1">
            <a:spLocks/>
          </p:cNvSpPr>
          <p:nvPr/>
        </p:nvSpPr>
        <p:spPr>
          <a:xfrm>
            <a:off x="295730" y="2158548"/>
            <a:ext cx="11600539" cy="4152190"/>
          </a:xfrm>
          <a:prstGeom prst="rect">
            <a:avLst/>
          </a:prstGeom>
          <a:noFill/>
          <a:ln>
            <a:noFill/>
          </a:ln>
        </p:spPr>
        <p:txBody>
          <a:bodyPr spcFirstLastPara="1" vert="horz" wrap="square" lIns="91425" tIns="91425" rIns="91425" bIns="91425" numCol="1" rtlCol="0" anchor="t" anchorCtr="0">
            <a:noAutofit/>
          </a:bodyPr>
          <a:lstStyle>
            <a:lvl1pPr marL="609585" lvl="0" indent="-406390" algn="l" defTabSz="914400" rtl="0" eaLnBrk="1" latinLnBrk="0" hangingPunct="1">
              <a:lnSpc>
                <a:spcPct val="100000"/>
              </a:lnSpc>
              <a:spcBef>
                <a:spcPts val="0"/>
              </a:spcBef>
              <a:spcAft>
                <a:spcPts val="0"/>
              </a:spcAft>
              <a:buClr>
                <a:srgbClr val="434343"/>
              </a:buClr>
              <a:buSzPts val="1200"/>
              <a:buFont typeface="Barlow Semi Condensed Medium"/>
              <a:buAutoNum type="arabicPeriod"/>
              <a:defRPr sz="1600" kern="1200">
                <a:solidFill>
                  <a:schemeClr val="dk2"/>
                </a:solidFill>
                <a:latin typeface="Barlow Semi Condensed"/>
                <a:ea typeface="Barlow Semi Condensed"/>
                <a:cs typeface="Barlow Semi Condensed"/>
                <a:sym typeface="Barlow Semi Condensed"/>
              </a:defRPr>
            </a:lvl1pPr>
            <a:lvl2pPr marL="1219170" lvl="1"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a:solidFill>
                  <a:schemeClr val="dk2"/>
                </a:solidFill>
                <a:latin typeface="Barlow Semi Condensed"/>
                <a:ea typeface="Barlow Semi Condensed"/>
                <a:cs typeface="Barlow Semi Condensed"/>
                <a:sym typeface="Barlow Semi Condensed"/>
              </a:defRPr>
            </a:lvl2pPr>
            <a:lvl3pPr marL="1828754" lvl="2"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a:solidFill>
                  <a:schemeClr val="dk2"/>
                </a:solidFill>
                <a:latin typeface="Barlow Semi Condensed"/>
                <a:ea typeface="Barlow Semi Condensed"/>
                <a:cs typeface="Barlow Semi Condensed"/>
                <a:sym typeface="Barlow Semi Condensed"/>
              </a:defRPr>
            </a:lvl3pPr>
            <a:lvl4pPr marL="2438339" lvl="3" indent="-406390" algn="l" defTabSz="914400" rtl="0" eaLnBrk="1" latinLnBrk="0" hangingPunct="1">
              <a:lnSpc>
                <a:spcPct val="100000"/>
              </a:lnSpc>
              <a:spcBef>
                <a:spcPts val="0"/>
              </a:spcBef>
              <a:spcAft>
                <a:spcPts val="0"/>
              </a:spcAft>
              <a:buClr>
                <a:srgbClr val="434343"/>
              </a:buClr>
              <a:buSzPts val="1200"/>
              <a:buFont typeface="Roboto Condensed Light"/>
              <a:buAutoNum type="arabicPeriod"/>
              <a:defRPr sz="1600" kern="1200">
                <a:solidFill>
                  <a:schemeClr val="dk2"/>
                </a:solidFill>
                <a:latin typeface="Barlow Semi Condensed"/>
                <a:ea typeface="Barlow Semi Condensed"/>
                <a:cs typeface="Barlow Semi Condensed"/>
                <a:sym typeface="Barlow Semi Condensed"/>
              </a:defRPr>
            </a:lvl4pPr>
            <a:lvl5pPr marL="3047924" lvl="4"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a:solidFill>
                  <a:schemeClr val="dk2"/>
                </a:solidFill>
                <a:latin typeface="Barlow Semi Condensed"/>
                <a:ea typeface="Barlow Semi Condensed"/>
                <a:cs typeface="Barlow Semi Condensed"/>
                <a:sym typeface="Barlow Semi Condensed"/>
              </a:defRPr>
            </a:lvl5pPr>
            <a:lvl6pPr marL="3657509" lvl="5"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a:solidFill>
                  <a:schemeClr val="dk2"/>
                </a:solidFill>
                <a:latin typeface="Barlow Semi Condensed"/>
                <a:ea typeface="Barlow Semi Condensed"/>
                <a:cs typeface="Barlow Semi Condensed"/>
                <a:sym typeface="Barlow Semi Condensed"/>
              </a:defRPr>
            </a:lvl6pPr>
            <a:lvl7pPr marL="4267093" lvl="6" indent="-406390" algn="l" defTabSz="914400" rtl="0" eaLnBrk="1" latinLnBrk="0" hangingPunct="1">
              <a:lnSpc>
                <a:spcPct val="100000"/>
              </a:lnSpc>
              <a:spcBef>
                <a:spcPts val="0"/>
              </a:spcBef>
              <a:spcAft>
                <a:spcPts val="0"/>
              </a:spcAft>
              <a:buClr>
                <a:srgbClr val="434343"/>
              </a:buClr>
              <a:buSzPts val="1200"/>
              <a:buFont typeface="Roboto Condensed Light"/>
              <a:buAutoNum type="arabicPeriod"/>
              <a:defRPr sz="1600" kern="1200">
                <a:solidFill>
                  <a:schemeClr val="dk2"/>
                </a:solidFill>
                <a:latin typeface="Barlow Semi Condensed"/>
                <a:ea typeface="Barlow Semi Condensed"/>
                <a:cs typeface="Barlow Semi Condensed"/>
                <a:sym typeface="Barlow Semi Condensed"/>
              </a:defRPr>
            </a:lvl7pPr>
            <a:lvl8pPr marL="4876678" lvl="7"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baseline="0">
                <a:solidFill>
                  <a:schemeClr val="dk2"/>
                </a:solidFill>
                <a:latin typeface="Barlow Semi Condensed"/>
                <a:ea typeface="Barlow Semi Condensed"/>
                <a:cs typeface="Barlow Semi Condensed"/>
                <a:sym typeface="Barlow Semi Condensed"/>
              </a:defRPr>
            </a:lvl8pPr>
            <a:lvl9pPr marL="5486263" lvl="8"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baseline="0">
                <a:solidFill>
                  <a:schemeClr val="dk2"/>
                </a:solidFill>
                <a:latin typeface="Barlow Semi Condensed"/>
                <a:ea typeface="Barlow Semi Condensed"/>
                <a:cs typeface="Barlow Semi Condensed"/>
                <a:sym typeface="Barlow Semi Condensed"/>
              </a:defRPr>
            </a:lvl9pPr>
          </a:lstStyle>
          <a:p>
            <a:pPr marL="203195" indent="0">
              <a:buFont typeface="Barlow Semi Condensed Medium"/>
              <a:buNone/>
            </a:pPr>
            <a:r>
              <a:rPr lang="zh-TW" altLang="zh-TW" sz="3200" b="1" dirty="0">
                <a:solidFill>
                  <a:srgbClr val="0D0D0D"/>
                </a:solidFill>
                <a:latin typeface="+mn-ea"/>
                <a:ea typeface="+mn-ea"/>
                <a:cs typeface="+mn-lt"/>
              </a:rPr>
              <a:t>分散式部分可觀測馬可夫決策過程</a:t>
            </a:r>
            <a:r>
              <a:rPr lang="zh-TW" altLang="zh-TW" dirty="0">
                <a:solidFill>
                  <a:srgbClr val="0D0D0D"/>
                </a:solidFill>
                <a:latin typeface="+mn-ea"/>
                <a:ea typeface="+mn-ea"/>
                <a:cs typeface="+mn-lt"/>
              </a:rPr>
              <a:t>（Dec-POMDP）被描述為一個元組 </a:t>
            </a:r>
            <a:r>
              <a:rPr lang="en-US" altLang="zh-TW" dirty="0">
                <a:solidFill>
                  <a:srgbClr val="0D0D0D"/>
                </a:solidFill>
                <a:latin typeface="+mn-ea"/>
                <a:ea typeface="+mn-ea"/>
                <a:cs typeface="+mn-lt"/>
              </a:rPr>
              <a:t>&lt;</a:t>
            </a:r>
            <a:r>
              <a:rPr lang="zh-TW" altLang="zh-TW" dirty="0">
                <a:solidFill>
                  <a:srgbClr val="FF0000"/>
                </a:solidFill>
                <a:latin typeface="+mn-ea"/>
                <a:ea typeface="+mn-ea"/>
                <a:cs typeface="+mn-lt"/>
              </a:rPr>
              <a:t>N</a:t>
            </a:r>
            <a:r>
              <a:rPr lang="zh-TW" altLang="zh-TW" dirty="0">
                <a:solidFill>
                  <a:srgbClr val="0D0D0D"/>
                </a:solidFill>
                <a:latin typeface="+mn-ea"/>
                <a:ea typeface="+mn-ea"/>
                <a:cs typeface="+mn-lt"/>
              </a:rPr>
              <a:t>,</a:t>
            </a:r>
            <a:r>
              <a:rPr lang="zh-TW" altLang="zh-TW" dirty="0">
                <a:solidFill>
                  <a:srgbClr val="FF0000"/>
                </a:solidFill>
                <a:latin typeface="+mn-ea"/>
                <a:ea typeface="+mn-ea"/>
                <a:cs typeface="+mn-lt"/>
              </a:rPr>
              <a:t>S</a:t>
            </a:r>
            <a:r>
              <a:rPr lang="en-US" altLang="zh-TW" dirty="0">
                <a:solidFill>
                  <a:srgbClr val="0D0D0D"/>
                </a:solidFill>
                <a:latin typeface="+mn-ea"/>
                <a:ea typeface="+mn-ea"/>
                <a:cs typeface="+mn-lt"/>
              </a:rPr>
              <a:t>,</a:t>
            </a:r>
            <a:r>
              <a:rPr lang="zh-TW" altLang="zh-TW" dirty="0">
                <a:solidFill>
                  <a:srgbClr val="FF0000"/>
                </a:solidFill>
                <a:latin typeface="+mn-ea"/>
                <a:ea typeface="+mn-ea"/>
                <a:cs typeface="+mn-lt"/>
              </a:rPr>
              <a:t>O</a:t>
            </a:r>
            <a:r>
              <a:rPr lang="en-US" altLang="zh-TW" dirty="0">
                <a:solidFill>
                  <a:srgbClr val="0D0D0D"/>
                </a:solidFill>
                <a:latin typeface="+mn-ea"/>
                <a:ea typeface="+mn-ea"/>
                <a:cs typeface="+mn-lt"/>
              </a:rPr>
              <a:t>,</a:t>
            </a:r>
            <a:r>
              <a:rPr lang="zh-TW" altLang="zh-TW" dirty="0">
                <a:solidFill>
                  <a:srgbClr val="FF0000"/>
                </a:solidFill>
                <a:latin typeface="+mn-ea"/>
                <a:ea typeface="+mn-ea"/>
                <a:cs typeface="+mn-lt"/>
              </a:rPr>
              <a:t>A</a:t>
            </a:r>
            <a:r>
              <a:rPr lang="en-US" altLang="zh-TW" dirty="0">
                <a:solidFill>
                  <a:srgbClr val="0D0D0D"/>
                </a:solidFill>
                <a:latin typeface="+mn-ea"/>
                <a:ea typeface="+mn-ea"/>
                <a:cs typeface="+mn-lt"/>
              </a:rPr>
              <a:t>,</a:t>
            </a:r>
            <a:r>
              <a:rPr lang="zh-TW" altLang="zh-TW" dirty="0">
                <a:solidFill>
                  <a:srgbClr val="FF0000"/>
                </a:solidFill>
                <a:latin typeface="+mn-ea"/>
                <a:ea typeface="+mn-ea"/>
                <a:cs typeface="+mn-lt"/>
              </a:rPr>
              <a:t>G</a:t>
            </a:r>
            <a:r>
              <a:rPr lang="en-US" altLang="zh-TW" dirty="0">
                <a:solidFill>
                  <a:srgbClr val="0D0D0D"/>
                </a:solidFill>
                <a:latin typeface="+mn-ea"/>
                <a:ea typeface="+mn-ea"/>
                <a:cs typeface="+mn-lt"/>
              </a:rPr>
              <a:t>,</a:t>
            </a:r>
            <a:r>
              <a:rPr lang="zh-TW" altLang="zh-TW" dirty="0">
                <a:solidFill>
                  <a:srgbClr val="FF0000"/>
                </a:solidFill>
                <a:latin typeface="+mn-ea"/>
                <a:ea typeface="+mn-ea"/>
                <a:cs typeface="+mn-lt"/>
              </a:rPr>
              <a:t>P</a:t>
            </a:r>
            <a:r>
              <a:rPr lang="en-US" altLang="zh-TW" dirty="0">
                <a:solidFill>
                  <a:srgbClr val="0D0D0D"/>
                </a:solidFill>
                <a:latin typeface="+mn-ea"/>
                <a:ea typeface="+mn-ea"/>
                <a:cs typeface="+mn-lt"/>
              </a:rPr>
              <a:t>,</a:t>
            </a:r>
            <a:r>
              <a:rPr lang="zh-TW" altLang="zh-TW" dirty="0">
                <a:solidFill>
                  <a:srgbClr val="FF0000"/>
                </a:solidFill>
                <a:latin typeface="+mn-ea"/>
                <a:ea typeface="+mn-ea"/>
                <a:cs typeface="+mn-lt"/>
              </a:rPr>
              <a:t>R</a:t>
            </a:r>
            <a:r>
              <a:rPr lang="pt-BR" altLang="zh-TW" dirty="0">
                <a:latin typeface="+mn-ea"/>
                <a:ea typeface="+mn-ea"/>
              </a:rPr>
              <a:t>, </a:t>
            </a:r>
            <a:r>
              <a:rPr lang="pt-BR" altLang="zh-TW" dirty="0">
                <a:solidFill>
                  <a:srgbClr val="FF0000"/>
                </a:solidFill>
                <a:latin typeface="+mn-ea"/>
                <a:ea typeface="+mn-ea"/>
              </a:rPr>
              <a:t>γ</a:t>
            </a:r>
            <a:r>
              <a:rPr lang="en-US" altLang="zh-TW" dirty="0">
                <a:solidFill>
                  <a:srgbClr val="0D0D0D"/>
                </a:solidFill>
                <a:latin typeface="+mn-ea"/>
                <a:ea typeface="+mn-ea"/>
                <a:cs typeface="+mn-lt"/>
              </a:rPr>
              <a:t>&gt;</a:t>
            </a:r>
            <a:r>
              <a:rPr lang="zh-TW" altLang="zh-TW" dirty="0">
                <a:solidFill>
                  <a:srgbClr val="0D0D0D"/>
                </a:solidFill>
                <a:latin typeface="+mn-ea"/>
                <a:ea typeface="+mn-ea"/>
                <a:cs typeface="+mn-lt"/>
              </a:rPr>
              <a:t>。</a:t>
            </a:r>
            <a:endParaRPr lang="en-US" altLang="zh-TW">
              <a:solidFill>
                <a:srgbClr val="0D0D0D"/>
              </a:solidFill>
              <a:ea typeface="+mn-lt"/>
              <a:cs typeface="+mn-lt"/>
            </a:endParaRPr>
          </a:p>
          <a:p>
            <a:pPr marL="203195" indent="0">
              <a:buFont typeface="Barlow Semi Condensed Medium"/>
              <a:buNone/>
            </a:pPr>
            <a:r>
              <a:rPr lang="en-US" altLang="zh-TW" sz="2000" b="1" dirty="0">
                <a:solidFill>
                  <a:srgbClr val="FF0000"/>
                </a:solidFill>
                <a:latin typeface="+mn-ea"/>
                <a:ea typeface="+mn-ea"/>
              </a:rPr>
              <a:t>N</a:t>
            </a:r>
            <a:r>
              <a:rPr lang="en-US" altLang="zh-TW" sz="2000" dirty="0">
                <a:solidFill>
                  <a:schemeClr val="tx1"/>
                </a:solidFill>
                <a:latin typeface="+mn-ea"/>
                <a:ea typeface="+mn-ea"/>
              </a:rPr>
              <a:t>:</a:t>
            </a:r>
            <a:r>
              <a:rPr lang="en-US" altLang="zh-TW" sz="2000" dirty="0">
                <a:solidFill>
                  <a:srgbClr val="FF0000"/>
                </a:solidFill>
                <a:latin typeface="+mn-ea"/>
                <a:ea typeface="+mn-ea"/>
              </a:rPr>
              <a:t> </a:t>
            </a:r>
            <a:r>
              <a:rPr lang="zh-TW" altLang="en-US" dirty="0">
                <a:latin typeface="+mn-ea"/>
                <a:ea typeface="+mn-ea"/>
              </a:rPr>
              <a:t>代理者的數量。這告訴我們有</a:t>
            </a:r>
            <a:r>
              <a:rPr lang="zh-TW" altLang="en-US" dirty="0">
                <a:solidFill>
                  <a:srgbClr val="FF0000"/>
                </a:solidFill>
                <a:latin typeface="+mn-ea"/>
                <a:ea typeface="+mn-ea"/>
              </a:rPr>
              <a:t>多少個獨立的代理</a:t>
            </a:r>
            <a:r>
              <a:rPr lang="zh-TW" altLang="en-US" dirty="0">
                <a:latin typeface="+mn-ea"/>
                <a:ea typeface="+mn-ea"/>
              </a:rPr>
              <a:t>在這個系統中進行決策。</a:t>
            </a:r>
            <a:endParaRPr lang="zh-TW" altLang="en-US"/>
          </a:p>
          <a:p>
            <a:pPr marL="203195" indent="0">
              <a:buFont typeface="Barlow Semi Condensed Medium"/>
              <a:buNone/>
            </a:pPr>
            <a:r>
              <a:rPr lang="en-US" altLang="zh-TW" sz="2000" b="1" dirty="0">
                <a:solidFill>
                  <a:srgbClr val="FF0000"/>
                </a:solidFill>
                <a:latin typeface="+mn-ea"/>
                <a:ea typeface="+mn-ea"/>
              </a:rPr>
              <a:t>S</a:t>
            </a:r>
            <a:r>
              <a:rPr lang="en-US" altLang="zh-TW" sz="2000" dirty="0">
                <a:solidFill>
                  <a:schemeClr val="tx1"/>
                </a:solidFill>
                <a:latin typeface="+mn-ea"/>
                <a:ea typeface="+mn-ea"/>
              </a:rPr>
              <a:t>: </a:t>
            </a:r>
            <a:r>
              <a:rPr lang="zh-TW" altLang="en-US" dirty="0">
                <a:latin typeface="+mn-ea"/>
                <a:ea typeface="+mn-ea"/>
              </a:rPr>
              <a:t>環境的狀態空間。這是一個描述</a:t>
            </a:r>
            <a:r>
              <a:rPr lang="zh-TW" altLang="en-US" dirty="0">
                <a:solidFill>
                  <a:srgbClr val="FF0000"/>
                </a:solidFill>
                <a:latin typeface="+mn-ea"/>
                <a:ea typeface="+mn-ea"/>
              </a:rPr>
              <a:t>環境所有可能狀態的集合</a:t>
            </a:r>
            <a:r>
              <a:rPr lang="zh-TW" altLang="en-US" dirty="0">
                <a:latin typeface="+mn-ea"/>
                <a:ea typeface="+mn-ea"/>
              </a:rPr>
              <a:t>，每個狀態有</a:t>
            </a:r>
            <a:r>
              <a:rPr lang="en-US" altLang="zh-TW" dirty="0">
                <a:latin typeface="+mn-ea"/>
                <a:ea typeface="+mn-ea"/>
              </a:rPr>
              <a:t>D</a:t>
            </a:r>
            <a:r>
              <a:rPr lang="zh-TW" altLang="en-US" dirty="0">
                <a:latin typeface="+mn-ea"/>
                <a:ea typeface="+mn-ea"/>
              </a:rPr>
              <a:t>個維度。</a:t>
            </a:r>
            <a:endParaRPr lang="zh-TW" altLang="en-US"/>
          </a:p>
          <a:p>
            <a:pPr marL="203195" indent="0">
              <a:buFont typeface="Barlow Semi Condensed Medium"/>
              <a:buNone/>
            </a:pPr>
            <a:r>
              <a:rPr lang="en-US" altLang="zh-TW" sz="2000" b="1" dirty="0">
                <a:solidFill>
                  <a:srgbClr val="FF0000"/>
                </a:solidFill>
                <a:latin typeface="+mn-ea"/>
                <a:ea typeface="+mn-ea"/>
              </a:rPr>
              <a:t>O</a:t>
            </a:r>
            <a:r>
              <a:rPr lang="en-US" altLang="zh-TW" sz="2000" dirty="0">
                <a:solidFill>
                  <a:schemeClr val="tx1"/>
                </a:solidFill>
                <a:latin typeface="+mn-ea"/>
                <a:ea typeface="+mn-ea"/>
              </a:rPr>
              <a:t>:</a:t>
            </a:r>
            <a:r>
              <a:rPr lang="en-US" altLang="zh-TW" sz="2000" dirty="0">
                <a:solidFill>
                  <a:srgbClr val="FF0000"/>
                </a:solidFill>
                <a:latin typeface="+mn-ea"/>
                <a:ea typeface="+mn-ea"/>
              </a:rPr>
              <a:t> </a:t>
            </a:r>
            <a:r>
              <a:rPr lang="zh-TW" altLang="en-US" dirty="0">
                <a:latin typeface="+mn-ea"/>
                <a:ea typeface="+mn-ea"/>
              </a:rPr>
              <a:t>本地觀察。每個代理只能觀察到環境的一部分，這些觀察是</a:t>
            </a:r>
            <a:r>
              <a:rPr lang="zh-TW" altLang="en-US" dirty="0">
                <a:solidFill>
                  <a:srgbClr val="FF0000"/>
                </a:solidFill>
                <a:latin typeface="+mn-ea"/>
                <a:ea typeface="+mn-ea"/>
              </a:rPr>
              <a:t>代理</a:t>
            </a:r>
            <a:r>
              <a:rPr lang="en-US" altLang="zh-TW" dirty="0" err="1">
                <a:solidFill>
                  <a:srgbClr val="FF0000"/>
                </a:solidFill>
                <a:latin typeface="+mn-ea"/>
                <a:ea typeface="+mn-ea"/>
              </a:rPr>
              <a:t>i</a:t>
            </a:r>
            <a:r>
              <a:rPr lang="zh-TW" altLang="en-US" dirty="0">
                <a:solidFill>
                  <a:srgbClr val="FF0000"/>
                </a:solidFill>
                <a:latin typeface="+mn-ea"/>
                <a:ea typeface="+mn-ea"/>
              </a:rPr>
              <a:t>所能看到的局部信息</a:t>
            </a:r>
            <a:r>
              <a:rPr lang="zh-TW" altLang="en-US" dirty="0">
                <a:latin typeface="+mn-ea"/>
                <a:ea typeface="+mn-ea"/>
              </a:rPr>
              <a:t>，通常是狀態的一個子集，具有</a:t>
            </a:r>
            <a:r>
              <a:rPr lang="en-US" altLang="zh-TW" dirty="0">
                <a:latin typeface="+mn-ea"/>
                <a:ea typeface="+mn-ea"/>
              </a:rPr>
              <a:t>d</a:t>
            </a:r>
            <a:r>
              <a:rPr lang="zh-TW" altLang="en-US" dirty="0">
                <a:latin typeface="+mn-ea"/>
                <a:ea typeface="+mn-ea"/>
              </a:rPr>
              <a:t>個維度（</a:t>
            </a:r>
            <a:r>
              <a:rPr lang="en-US" altLang="zh-TW" dirty="0">
                <a:latin typeface="+mn-ea"/>
                <a:ea typeface="+mn-ea"/>
              </a:rPr>
              <a:t>d ≤ D</a:t>
            </a:r>
            <a:r>
              <a:rPr lang="zh-TW" altLang="en-US" dirty="0">
                <a:latin typeface="+mn-ea"/>
                <a:ea typeface="+mn-ea"/>
              </a:rPr>
              <a:t>）。</a:t>
            </a:r>
            <a:endParaRPr lang="zh-TW" altLang="en-US"/>
          </a:p>
          <a:p>
            <a:pPr marL="203195" indent="0">
              <a:buFont typeface="Barlow Semi Condensed Medium"/>
              <a:buNone/>
            </a:pPr>
            <a:r>
              <a:rPr lang="en-US" altLang="zh-TW" sz="2000" b="1" dirty="0">
                <a:solidFill>
                  <a:srgbClr val="FF0000"/>
                </a:solidFill>
                <a:latin typeface="+mn-ea"/>
                <a:ea typeface="+mn-ea"/>
              </a:rPr>
              <a:t>A</a:t>
            </a:r>
            <a:r>
              <a:rPr lang="en-US" altLang="zh-TW" sz="2000" dirty="0">
                <a:solidFill>
                  <a:schemeClr val="tx1"/>
                </a:solidFill>
                <a:latin typeface="+mn-ea"/>
                <a:ea typeface="+mn-ea"/>
              </a:rPr>
              <a:t>: </a:t>
            </a:r>
            <a:r>
              <a:rPr lang="zh-TW" altLang="en-US" dirty="0">
                <a:latin typeface="+mn-ea"/>
                <a:ea typeface="+mn-ea"/>
              </a:rPr>
              <a:t>行動空間。</a:t>
            </a:r>
            <a:r>
              <a:rPr lang="zh-TW" altLang="en-US" dirty="0">
                <a:solidFill>
                  <a:schemeClr val="tx1"/>
                </a:solidFill>
                <a:latin typeface="+mn-ea"/>
                <a:ea typeface="+mn-ea"/>
              </a:rPr>
              <a:t>每個代理有一組可能的行動</a:t>
            </a:r>
            <a:r>
              <a:rPr lang="zh-TW" altLang="en-US" dirty="0">
                <a:latin typeface="+mn-ea"/>
                <a:ea typeface="+mn-ea"/>
              </a:rPr>
              <a:t>，</a:t>
            </a:r>
            <a:r>
              <a:rPr lang="zh-TW" altLang="en-US" dirty="0">
                <a:solidFill>
                  <a:schemeClr val="tx1"/>
                </a:solidFill>
                <a:latin typeface="+mn-ea"/>
                <a:ea typeface="+mn-ea"/>
              </a:rPr>
              <a:t>所有代理的聯合行動</a:t>
            </a:r>
            <a:r>
              <a:rPr lang="zh-TW" altLang="en-US" dirty="0">
                <a:latin typeface="+mn-ea"/>
                <a:ea typeface="+mn-ea"/>
              </a:rPr>
              <a:t>由</a:t>
            </a:r>
            <a:r>
              <a:rPr lang="zh-TW" altLang="en-US" dirty="0">
                <a:solidFill>
                  <a:schemeClr val="tx1"/>
                </a:solidFill>
                <a:latin typeface="+mn-ea"/>
                <a:ea typeface="+mn-ea"/>
              </a:rPr>
              <a:t>所有個別代理的行動組成</a:t>
            </a:r>
            <a:r>
              <a:rPr lang="zh-TW" altLang="en-US" dirty="0">
                <a:latin typeface="+mn-ea"/>
                <a:ea typeface="+mn-ea"/>
              </a:rPr>
              <a:t>。具體來說，每個行動可以用一個</a:t>
            </a:r>
            <a:r>
              <a:rPr lang="en-US" altLang="zh-TW" dirty="0">
                <a:latin typeface="+mn-ea"/>
                <a:ea typeface="+mn-ea"/>
              </a:rPr>
              <a:t>one-hot</a:t>
            </a:r>
            <a:r>
              <a:rPr lang="zh-TW" altLang="en-US" dirty="0">
                <a:latin typeface="+mn-ea"/>
                <a:ea typeface="+mn-ea"/>
              </a:rPr>
              <a:t>向量表示，即每個向量中只有一個元素為</a:t>
            </a:r>
            <a:r>
              <a:rPr lang="en-US" altLang="zh-TW" dirty="0">
                <a:latin typeface="+mn-ea"/>
                <a:ea typeface="+mn-ea"/>
              </a:rPr>
              <a:t>1</a:t>
            </a:r>
            <a:r>
              <a:rPr lang="zh-TW" altLang="en-US" dirty="0">
                <a:latin typeface="+mn-ea"/>
                <a:ea typeface="+mn-ea"/>
              </a:rPr>
              <a:t>，其他為</a:t>
            </a:r>
            <a:r>
              <a:rPr lang="en-US" altLang="zh-TW" dirty="0">
                <a:latin typeface="+mn-ea"/>
                <a:ea typeface="+mn-ea"/>
              </a:rPr>
              <a:t>0</a:t>
            </a:r>
            <a:r>
              <a:rPr lang="zh-TW" altLang="en-US" dirty="0">
                <a:latin typeface="+mn-ea"/>
                <a:ea typeface="+mn-ea"/>
              </a:rPr>
              <a:t>，代表選擇了某個行動。</a:t>
            </a:r>
            <a:r>
              <a:rPr lang="en-US" altLang="zh-TW" dirty="0">
                <a:latin typeface="+mn-ea"/>
                <a:ea typeface="+mn-ea"/>
              </a:rPr>
              <a:t>(</a:t>
            </a:r>
            <a:r>
              <a:rPr lang="zh-TW" altLang="en-US" dirty="0">
                <a:latin typeface="+mn-ea"/>
                <a:ea typeface="+mn-ea"/>
              </a:rPr>
              <a:t>例</a:t>
            </a:r>
            <a:r>
              <a:rPr lang="en-US" altLang="zh-TW" dirty="0">
                <a:latin typeface="+mn-ea"/>
                <a:ea typeface="+mn-ea"/>
              </a:rPr>
              <a:t>:</a:t>
            </a:r>
            <a:r>
              <a:rPr lang="zh-TW" altLang="en-US" dirty="0">
                <a:latin typeface="+mn-ea"/>
                <a:ea typeface="+mn-ea"/>
              </a:rPr>
              <a:t>往上</a:t>
            </a:r>
            <a:r>
              <a:rPr lang="en-US" altLang="zh-TW" dirty="0">
                <a:latin typeface="+mn-ea"/>
                <a:ea typeface="+mn-ea"/>
              </a:rPr>
              <a:t>[1,0,0,0,0])</a:t>
            </a:r>
            <a:endParaRPr lang="zh-TW" altLang="en-US"/>
          </a:p>
          <a:p>
            <a:pPr marL="203195" indent="0">
              <a:buFont typeface="Barlow Semi Condensed Medium"/>
              <a:buNone/>
            </a:pPr>
            <a:r>
              <a:rPr lang="en-US" altLang="zh-TW" sz="2000" b="1" dirty="0">
                <a:solidFill>
                  <a:srgbClr val="FF0000"/>
                </a:solidFill>
                <a:latin typeface="+mn-ea"/>
                <a:ea typeface="+mn-ea"/>
              </a:rPr>
              <a:t>G</a:t>
            </a:r>
            <a:r>
              <a:rPr lang="en-US" altLang="zh-TW" sz="2000" dirty="0">
                <a:solidFill>
                  <a:schemeClr val="tx1"/>
                </a:solidFill>
                <a:latin typeface="+mn-ea"/>
                <a:ea typeface="+mn-ea"/>
              </a:rPr>
              <a:t>:</a:t>
            </a:r>
            <a:r>
              <a:rPr lang="en-US" altLang="zh-TW" sz="2000" dirty="0">
                <a:solidFill>
                  <a:srgbClr val="FF0000"/>
                </a:solidFill>
                <a:latin typeface="+mn-ea"/>
                <a:ea typeface="+mn-ea"/>
              </a:rPr>
              <a:t> </a:t>
            </a:r>
            <a:r>
              <a:rPr lang="zh-TW" altLang="en-US" dirty="0">
                <a:latin typeface="+mn-ea"/>
                <a:ea typeface="+mn-ea"/>
              </a:rPr>
              <a:t>圖形網路。這表示代理之間以及代理和環境中的實體之間的關係，形成了一個網絡結構。</a:t>
            </a:r>
            <a:endParaRPr lang="zh-TW" altLang="en-US"/>
          </a:p>
          <a:p>
            <a:pPr marL="203195" indent="0">
              <a:buFont typeface="Barlow Semi Condensed Medium"/>
              <a:buNone/>
            </a:pPr>
            <a:r>
              <a:rPr lang="en-US" altLang="zh-TW" sz="2000" b="1" dirty="0">
                <a:solidFill>
                  <a:srgbClr val="FF0000"/>
                </a:solidFill>
                <a:latin typeface="+mn-ea"/>
                <a:ea typeface="+mn-ea"/>
              </a:rPr>
              <a:t>P</a:t>
            </a:r>
            <a:r>
              <a:rPr lang="en-US" altLang="zh-TW" sz="2000" dirty="0">
                <a:solidFill>
                  <a:schemeClr val="tx1"/>
                </a:solidFill>
                <a:latin typeface="+mn-ea"/>
                <a:ea typeface="+mn-ea"/>
              </a:rPr>
              <a:t>:</a:t>
            </a:r>
            <a:r>
              <a:rPr lang="en-US" altLang="zh-TW" sz="2000" dirty="0">
                <a:solidFill>
                  <a:srgbClr val="FF0000"/>
                </a:solidFill>
                <a:latin typeface="+mn-ea"/>
                <a:ea typeface="+mn-ea"/>
              </a:rPr>
              <a:t> </a:t>
            </a:r>
            <a:r>
              <a:rPr lang="zh-TW" altLang="en-US" dirty="0">
                <a:latin typeface="+mn-ea"/>
                <a:ea typeface="+mn-ea"/>
              </a:rPr>
              <a:t>過渡概率。這是指在給定聯合行動</a:t>
            </a:r>
            <a:r>
              <a:rPr lang="en-US" altLang="zh-TW" dirty="0">
                <a:latin typeface="+mn-ea"/>
                <a:ea typeface="+mn-ea"/>
              </a:rPr>
              <a:t>A</a:t>
            </a:r>
            <a:r>
              <a:rPr lang="zh-TW" altLang="en-US" dirty="0">
                <a:latin typeface="+mn-ea"/>
                <a:ea typeface="+mn-ea"/>
              </a:rPr>
              <a:t>的情況下，從</a:t>
            </a:r>
            <a:r>
              <a:rPr lang="zh-TW" altLang="en-US" dirty="0">
                <a:solidFill>
                  <a:srgbClr val="FF0000"/>
                </a:solidFill>
                <a:latin typeface="+mn-ea"/>
                <a:ea typeface="+mn-ea"/>
              </a:rPr>
              <a:t>當前狀態</a:t>
            </a:r>
            <a:r>
              <a:rPr lang="en-US" altLang="zh-TW" dirty="0">
                <a:solidFill>
                  <a:srgbClr val="FF0000"/>
                </a:solidFill>
                <a:latin typeface="+mn-ea"/>
                <a:ea typeface="+mn-ea"/>
              </a:rPr>
              <a:t>s</a:t>
            </a:r>
            <a:r>
              <a:rPr lang="zh-TW" altLang="en-US" dirty="0">
                <a:solidFill>
                  <a:srgbClr val="FF0000"/>
                </a:solidFill>
                <a:latin typeface="+mn-ea"/>
                <a:ea typeface="+mn-ea"/>
              </a:rPr>
              <a:t>轉移到下一個狀態</a:t>
            </a:r>
            <a:r>
              <a:rPr lang="en-US" altLang="zh-TW" dirty="0">
                <a:solidFill>
                  <a:srgbClr val="FF0000"/>
                </a:solidFill>
                <a:latin typeface="+mn-ea"/>
                <a:ea typeface="+mn-ea"/>
              </a:rPr>
              <a:t>s’</a:t>
            </a:r>
            <a:r>
              <a:rPr lang="zh-TW" altLang="en-US" dirty="0">
                <a:solidFill>
                  <a:srgbClr val="FF0000"/>
                </a:solidFill>
                <a:latin typeface="+mn-ea"/>
                <a:ea typeface="+mn-ea"/>
              </a:rPr>
              <a:t>的概率</a:t>
            </a:r>
            <a:r>
              <a:rPr lang="zh-TW" altLang="en-US" dirty="0">
                <a:latin typeface="+mn-ea"/>
                <a:ea typeface="+mn-ea"/>
              </a:rPr>
              <a:t>。</a:t>
            </a:r>
            <a:endParaRPr lang="zh-TW" altLang="en-US"/>
          </a:p>
          <a:p>
            <a:pPr marL="203195" indent="0">
              <a:buFont typeface="Barlow Semi Condensed Medium"/>
              <a:buNone/>
            </a:pPr>
            <a:r>
              <a:rPr lang="en-US" altLang="zh-TW" sz="2000" b="1" dirty="0">
                <a:solidFill>
                  <a:srgbClr val="FF0000"/>
                </a:solidFill>
                <a:latin typeface="+mn-ea"/>
                <a:ea typeface="+mn-ea"/>
              </a:rPr>
              <a:t>R</a:t>
            </a:r>
            <a:r>
              <a:rPr lang="en-US" altLang="zh-TW" sz="2000" dirty="0">
                <a:solidFill>
                  <a:schemeClr val="tx1"/>
                </a:solidFill>
                <a:latin typeface="+mn-ea"/>
                <a:ea typeface="+mn-ea"/>
              </a:rPr>
              <a:t>:</a:t>
            </a:r>
            <a:r>
              <a:rPr lang="en-US" altLang="zh-TW" sz="2000" dirty="0">
                <a:solidFill>
                  <a:srgbClr val="FF0000"/>
                </a:solidFill>
                <a:latin typeface="+mn-ea"/>
                <a:ea typeface="+mn-ea"/>
              </a:rPr>
              <a:t> </a:t>
            </a:r>
            <a:r>
              <a:rPr lang="zh-TW" altLang="en-US" dirty="0">
                <a:latin typeface="+mn-ea"/>
                <a:ea typeface="+mn-ea"/>
              </a:rPr>
              <a:t>聯合獎勵函數。這是一個</a:t>
            </a:r>
            <a:r>
              <a:rPr lang="zh-TW" altLang="en-US" dirty="0">
                <a:solidFill>
                  <a:srgbClr val="FF0000"/>
                </a:solidFill>
                <a:latin typeface="+mn-ea"/>
                <a:ea typeface="+mn-ea"/>
              </a:rPr>
              <a:t>根據狀態和聯合行動</a:t>
            </a:r>
            <a:r>
              <a:rPr lang="zh-TW" altLang="en-US" dirty="0">
                <a:latin typeface="+mn-ea"/>
                <a:ea typeface="+mn-ea"/>
              </a:rPr>
              <a:t>來</a:t>
            </a:r>
            <a:r>
              <a:rPr lang="zh-TW" altLang="en-US" dirty="0">
                <a:solidFill>
                  <a:srgbClr val="FF0000"/>
                </a:solidFill>
                <a:latin typeface="+mn-ea"/>
                <a:ea typeface="+mn-ea"/>
              </a:rPr>
              <a:t>計算所有代理所獲得獎勵的函數</a:t>
            </a:r>
            <a:r>
              <a:rPr lang="zh-TW" altLang="en-US" dirty="0">
                <a:latin typeface="+mn-ea"/>
                <a:ea typeface="+mn-ea"/>
              </a:rPr>
              <a:t>。</a:t>
            </a:r>
            <a:endParaRPr lang="zh-TW" altLang="en-US"/>
          </a:p>
          <a:p>
            <a:pPr marL="203195" indent="0">
              <a:buFont typeface="Barlow Semi Condensed Medium"/>
              <a:buNone/>
            </a:pPr>
            <a:r>
              <a:rPr lang="en-US" altLang="zh-TW" sz="2000" b="1" dirty="0">
                <a:solidFill>
                  <a:srgbClr val="FF0000"/>
                </a:solidFill>
                <a:latin typeface="+mn-ea"/>
                <a:ea typeface="+mn-ea"/>
              </a:rPr>
              <a:t>γ</a:t>
            </a:r>
            <a:r>
              <a:rPr lang="en-US" altLang="zh-TW" sz="2000" dirty="0">
                <a:solidFill>
                  <a:schemeClr val="tx1"/>
                </a:solidFill>
                <a:latin typeface="+mn-ea"/>
                <a:ea typeface="+mn-ea"/>
              </a:rPr>
              <a:t>:</a:t>
            </a:r>
            <a:r>
              <a:rPr lang="en-US" altLang="zh-TW" sz="2000" dirty="0">
                <a:solidFill>
                  <a:srgbClr val="FF0000"/>
                </a:solidFill>
                <a:latin typeface="+mn-ea"/>
                <a:ea typeface="+mn-ea"/>
              </a:rPr>
              <a:t> </a:t>
            </a:r>
            <a:r>
              <a:rPr lang="zh-TW" altLang="en-US" dirty="0">
                <a:latin typeface="+mn-ea"/>
                <a:ea typeface="+mn-ea"/>
              </a:rPr>
              <a:t>折扣因子。這是一個介於</a:t>
            </a:r>
            <a:r>
              <a:rPr lang="en-US" altLang="zh-TW" dirty="0">
                <a:latin typeface="+mn-ea"/>
                <a:ea typeface="+mn-ea"/>
              </a:rPr>
              <a:t>0</a:t>
            </a:r>
            <a:r>
              <a:rPr lang="zh-TW" altLang="en-US" dirty="0">
                <a:latin typeface="+mn-ea"/>
                <a:ea typeface="+mn-ea"/>
              </a:rPr>
              <a:t>和</a:t>
            </a:r>
            <a:r>
              <a:rPr lang="en-US" altLang="zh-TW" dirty="0">
                <a:latin typeface="+mn-ea"/>
                <a:ea typeface="+mn-ea"/>
              </a:rPr>
              <a:t>1</a:t>
            </a:r>
            <a:r>
              <a:rPr lang="zh-TW" altLang="en-US" dirty="0">
                <a:latin typeface="+mn-ea"/>
                <a:ea typeface="+mn-ea"/>
              </a:rPr>
              <a:t>之間的數，用來計算未來獎勵的現值，</a:t>
            </a:r>
            <a:r>
              <a:rPr lang="en-US" altLang="zh-TW" dirty="0">
                <a:solidFill>
                  <a:srgbClr val="FF0000"/>
                </a:solidFill>
                <a:latin typeface="+mn-ea"/>
                <a:ea typeface="+mn-ea"/>
              </a:rPr>
              <a:t>γ</a:t>
            </a:r>
            <a:r>
              <a:rPr lang="zh-TW" altLang="en-US" dirty="0">
                <a:solidFill>
                  <a:srgbClr val="FF0000"/>
                </a:solidFill>
                <a:latin typeface="+mn-ea"/>
                <a:ea typeface="+mn-ea"/>
              </a:rPr>
              <a:t>越接近</a:t>
            </a:r>
            <a:r>
              <a:rPr lang="en-US" altLang="zh-TW" dirty="0">
                <a:solidFill>
                  <a:srgbClr val="FF0000"/>
                </a:solidFill>
                <a:latin typeface="+mn-ea"/>
                <a:ea typeface="+mn-ea"/>
              </a:rPr>
              <a:t>1</a:t>
            </a:r>
            <a:r>
              <a:rPr lang="zh-TW" altLang="en-US" dirty="0">
                <a:latin typeface="+mn-ea"/>
                <a:ea typeface="+mn-ea"/>
              </a:rPr>
              <a:t>，表示</a:t>
            </a:r>
            <a:r>
              <a:rPr lang="zh-TW" altLang="en-US" dirty="0">
                <a:solidFill>
                  <a:srgbClr val="FF0000"/>
                </a:solidFill>
                <a:latin typeface="+mn-ea"/>
                <a:ea typeface="+mn-ea"/>
              </a:rPr>
              <a:t>未來的獎勵越重要</a:t>
            </a:r>
            <a:r>
              <a:rPr lang="zh-TW" altLang="en-US" dirty="0">
                <a:latin typeface="+mn-ea"/>
                <a:ea typeface="+mn-ea"/>
              </a:rPr>
              <a:t>。</a:t>
            </a:r>
            <a:endParaRPr lang="en-US" altLang="zh-TW"/>
          </a:p>
          <a:p>
            <a:pPr marL="203195" indent="0">
              <a:buFont typeface="Barlow Semi Condensed Medium"/>
              <a:buNone/>
            </a:pPr>
            <a:endParaRPr lang="zh-TW" altLang="en-US"/>
          </a:p>
          <a:p>
            <a:pPr marL="203195" indent="0">
              <a:buNone/>
            </a:pPr>
            <a:r>
              <a:rPr lang="zh-TW" altLang="en-US" dirty="0">
                <a:solidFill>
                  <a:schemeClr val="tx1"/>
                </a:solidFill>
                <a:latin typeface="+mn-ea"/>
                <a:ea typeface="+mn-ea"/>
              </a:rPr>
              <a:t>得到各個變量的值可以幫助我們進行智能體的行為決策、策略優化和性能評估。</a:t>
            </a:r>
            <a:endParaRPr lang="en-US" altLang="zh-TW">
              <a:solidFill>
                <a:schemeClr val="tx1"/>
              </a:solidFill>
              <a:ea typeface="+mn-lt"/>
              <a:cs typeface="+mn-lt"/>
            </a:endParaRPr>
          </a:p>
        </p:txBody>
      </p:sp>
    </p:spTree>
    <p:extLst>
      <p:ext uri="{BB962C8B-B14F-4D97-AF65-F5344CB8AC3E}">
        <p14:creationId xmlns:p14="http://schemas.microsoft.com/office/powerpoint/2010/main" val="3455222247"/>
      </p:ext>
    </p:extLst>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字版面配置區 1"/>
              <p:cNvSpPr>
                <a:spLocks noGrp="1"/>
              </p:cNvSpPr>
              <p:nvPr>
                <p:ph type="body" idx="1"/>
              </p:nvPr>
            </p:nvSpPr>
            <p:spPr>
              <a:xfrm>
                <a:off x="986974" y="2151402"/>
                <a:ext cx="10218052" cy="2555196"/>
              </a:xfrm>
            </p:spPr>
            <p:txBody>
              <a:bodyPr numCol="1" anchor="t"/>
              <a:lstStyle/>
              <a:p>
                <a:pPr marL="0" indent="0">
                  <a:buNone/>
                </a:pPr>
                <a:r>
                  <a:rPr lang="zh-TW" altLang="en-US" sz="2400" dirty="0">
                    <a:latin typeface="+mn-ea"/>
                    <a:ea typeface="+mn-ea"/>
                  </a:rPr>
                  <a:t>多智能體強化學習（</a:t>
                </a:r>
                <a:r>
                  <a:rPr lang="en-US" altLang="zh-TW" sz="2400" dirty="0">
                    <a:latin typeface="+mn-ea"/>
                    <a:ea typeface="+mn-ea"/>
                  </a:rPr>
                  <a:t>MARL</a:t>
                </a:r>
                <a:r>
                  <a:rPr lang="zh-TW" altLang="en-US" sz="2400" dirty="0">
                    <a:latin typeface="+mn-ea"/>
                    <a:ea typeface="+mn-ea"/>
                  </a:rPr>
                  <a:t>）訓練過程的目標就是找到最佳策略 </a:t>
                </a:r>
                <a:r>
                  <a:rPr lang="el-GR" altLang="zh-TW" sz="2400" dirty="0">
                    <a:latin typeface="+mn-ea"/>
                    <a:ea typeface="+mn-ea"/>
                  </a:rPr>
                  <a:t>π = (π(1), ..., π(</a:t>
                </a:r>
                <a:r>
                  <a:rPr lang="en-US" altLang="zh-TW" sz="2400" dirty="0">
                    <a:latin typeface="+mn-ea"/>
                    <a:ea typeface="+mn-ea"/>
                  </a:rPr>
                  <a:t>N))</a:t>
                </a:r>
                <a:r>
                  <a:rPr lang="zh-TW" altLang="en-US" sz="2400" dirty="0">
                    <a:latin typeface="+mn-ea"/>
                    <a:ea typeface="+mn-ea"/>
                  </a:rPr>
                  <a:t>，</a:t>
                </a:r>
                <a:endParaRPr lang="en-US" altLang="zh-TW" sz="2400">
                  <a:latin typeface="+mj-ea"/>
                  <a:ea typeface="+mj-ea"/>
                </a:endParaRPr>
              </a:p>
              <a:p>
                <a:pPr marL="0" indent="0">
                  <a:buNone/>
                </a:pPr>
                <a:r>
                  <a:rPr lang="zh-TW" altLang="en-US" sz="2400" dirty="0">
                    <a:solidFill>
                      <a:schemeClr val="tx1"/>
                    </a:solidFill>
                    <a:latin typeface="+mn-ea"/>
                    <a:ea typeface="+mn-ea"/>
                  </a:rPr>
                  <a:t>使所有智能體的總獎勵最大化。</a:t>
                </a:r>
                <a:endParaRPr lang="zh-TW" altLang="en-US" sz="2400">
                  <a:solidFill>
                    <a:schemeClr val="tx1"/>
                  </a:solidFill>
                  <a:latin typeface="+mj-ea"/>
                  <a:ea typeface="+mj-ea"/>
                </a:endParaRPr>
              </a:p>
              <a:p>
                <a:pPr marL="0" indent="0">
                  <a:buNone/>
                </a:pPr>
                <a:r>
                  <a:rPr lang="zh-TW" altLang="en-US" sz="2400" dirty="0">
                    <a:latin typeface="+mn-ea"/>
                    <a:ea typeface="+mn-ea"/>
                  </a:rPr>
                  <a:t>其中每個智能體使用策略是 </a:t>
                </a:r>
                <a14:m>
                  <m:oMath xmlns:m="http://schemas.openxmlformats.org/officeDocument/2006/math">
                    <m:sSubSup>
                      <m:sSubSupPr>
                        <m:ctrlPr>
                          <a:rPr lang="el-GR" altLang="zh-TW" sz="2400" i="1" dirty="0" smtClean="0">
                            <a:solidFill>
                              <a:srgbClr val="FF0000"/>
                            </a:solidFill>
                            <a:latin typeface="Cambria Math" panose="02040503050406030204" pitchFamily="18" charset="0"/>
                            <a:ea typeface="+mn-ea"/>
                          </a:rPr>
                        </m:ctrlPr>
                      </m:sSubSupPr>
                      <m:e>
                        <m:r>
                          <a:rPr lang="el-GR" altLang="zh-TW" sz="2400" i="1" dirty="0">
                            <a:solidFill>
                              <a:srgbClr val="FF0000"/>
                            </a:solidFill>
                            <a:latin typeface="Cambria Math" panose="02040503050406030204" pitchFamily="18" charset="0"/>
                            <a:ea typeface="+mn-ea"/>
                          </a:rPr>
                          <m:t>𝜋</m:t>
                        </m:r>
                      </m:e>
                      <m:sub>
                        <m:r>
                          <a:rPr lang="zh-TW" altLang="el-GR" sz="2400" i="1" dirty="0">
                            <a:solidFill>
                              <a:srgbClr val="FF0000"/>
                            </a:solidFill>
                            <a:latin typeface="Cambria Math" panose="02040503050406030204" pitchFamily="18" charset="0"/>
                            <a:ea typeface="+mn-ea"/>
                          </a:rPr>
                          <m:t>𝜃</m:t>
                        </m:r>
                      </m:sub>
                      <m:sup>
                        <m:d>
                          <m:dPr>
                            <m:ctrlPr>
                              <a:rPr lang="el-GR" altLang="zh-TW" sz="2400" i="1" dirty="0" err="1">
                                <a:solidFill>
                                  <a:srgbClr val="FF0000"/>
                                </a:solidFill>
                                <a:latin typeface="Cambria Math" panose="02040503050406030204" pitchFamily="18" charset="0"/>
                                <a:ea typeface="+mn-ea"/>
                              </a:rPr>
                            </m:ctrlPr>
                          </m:dPr>
                          <m:e>
                            <m:r>
                              <a:rPr lang="en-US" altLang="zh-TW" sz="2400" i="1" dirty="0" err="1">
                                <a:solidFill>
                                  <a:srgbClr val="FF0000"/>
                                </a:solidFill>
                                <a:latin typeface="Cambria Math" panose="02040503050406030204" pitchFamily="18" charset="0"/>
                                <a:ea typeface="+mn-ea"/>
                              </a:rPr>
                              <m:t>𝑖</m:t>
                            </m:r>
                          </m:e>
                        </m:d>
                      </m:sup>
                    </m:sSubSup>
                    <m:r>
                      <a:rPr lang="en-US" altLang="zh-TW" sz="2400" i="1" dirty="0">
                        <a:solidFill>
                          <a:srgbClr val="FF0000"/>
                        </a:solidFill>
                        <a:latin typeface="Cambria Math" panose="02040503050406030204" pitchFamily="18" charset="0"/>
                        <a:ea typeface="+mn-ea"/>
                      </a:rPr>
                      <m:t>(</m:t>
                    </m:r>
                    <m:r>
                      <a:rPr lang="en-US" altLang="zh-TW" sz="2400" i="1" dirty="0">
                        <a:solidFill>
                          <a:srgbClr val="FF0000"/>
                        </a:solidFill>
                        <a:latin typeface="Cambria Math" panose="02040503050406030204" pitchFamily="18" charset="0"/>
                        <a:ea typeface="+mn-ea"/>
                      </a:rPr>
                      <m:t>𝑎</m:t>
                    </m:r>
                    <m:r>
                      <a:rPr lang="en-US" altLang="zh-TW" sz="2400" i="1" dirty="0">
                        <a:solidFill>
                          <a:srgbClr val="FF0000"/>
                        </a:solidFill>
                        <a:latin typeface="Cambria Math" panose="02040503050406030204" pitchFamily="18" charset="0"/>
                        <a:ea typeface="+mn-ea"/>
                      </a:rPr>
                      <m:t>(</m:t>
                    </m:r>
                    <m:r>
                      <a:rPr lang="en-US" altLang="zh-TW" sz="2400" i="1" dirty="0" err="1">
                        <a:solidFill>
                          <a:srgbClr val="FF0000"/>
                        </a:solidFill>
                        <a:latin typeface="Cambria Math" panose="02040503050406030204" pitchFamily="18" charset="0"/>
                        <a:ea typeface="+mn-ea"/>
                      </a:rPr>
                      <m:t>𝑖</m:t>
                    </m:r>
                    <m:r>
                      <a:rPr lang="en-US" altLang="zh-TW" sz="2400" i="1" dirty="0">
                        <a:solidFill>
                          <a:srgbClr val="FF0000"/>
                        </a:solidFill>
                        <a:latin typeface="Cambria Math" panose="02040503050406030204" pitchFamily="18" charset="0"/>
                        <a:ea typeface="+mn-ea"/>
                      </a:rPr>
                      <m:t>) | </m:t>
                    </m:r>
                    <m:sSup>
                      <m:sSupPr>
                        <m:ctrlPr>
                          <a:rPr lang="en-US" altLang="zh-TW" sz="2400" i="1" dirty="0">
                            <a:solidFill>
                              <a:srgbClr val="FF0000"/>
                            </a:solidFill>
                            <a:latin typeface="Cambria Math" panose="02040503050406030204" pitchFamily="18" charset="0"/>
                            <a:ea typeface="+mn-ea"/>
                          </a:rPr>
                        </m:ctrlPr>
                      </m:sSupPr>
                      <m:e>
                        <m:r>
                          <a:rPr lang="en-US" altLang="zh-TW" sz="2400" i="1" dirty="0">
                            <a:solidFill>
                              <a:srgbClr val="FF0000"/>
                            </a:solidFill>
                            <a:latin typeface="Cambria Math" panose="02040503050406030204" pitchFamily="18" charset="0"/>
                            <a:ea typeface="+mn-ea"/>
                          </a:rPr>
                          <m:t>𝑜</m:t>
                        </m:r>
                      </m:e>
                      <m:sup>
                        <m:d>
                          <m:dPr>
                            <m:ctrlPr>
                              <a:rPr lang="en-US" altLang="zh-TW" sz="2400" i="1" dirty="0">
                                <a:solidFill>
                                  <a:srgbClr val="FF0000"/>
                                </a:solidFill>
                                <a:latin typeface="Cambria Math" panose="02040503050406030204" pitchFamily="18" charset="0"/>
                                <a:ea typeface="+mn-ea"/>
                              </a:rPr>
                            </m:ctrlPr>
                          </m:dPr>
                          <m:e>
                            <m:r>
                              <a:rPr lang="en-US" altLang="zh-TW" sz="2400" i="1" dirty="0">
                                <a:solidFill>
                                  <a:srgbClr val="FF0000"/>
                                </a:solidFill>
                                <a:latin typeface="Cambria Math" panose="02040503050406030204" pitchFamily="18" charset="0"/>
                                <a:ea typeface="+mn-ea"/>
                              </a:rPr>
                              <m:t>𝑖</m:t>
                            </m:r>
                          </m:e>
                        </m:d>
                      </m:sup>
                    </m:sSup>
                    <m:r>
                      <a:rPr lang="en-US" altLang="zh-TW" sz="2400" i="1" dirty="0">
                        <a:solidFill>
                          <a:srgbClr val="FF0000"/>
                        </a:solidFill>
                        <a:latin typeface="Cambria Math" panose="02040503050406030204" pitchFamily="18" charset="0"/>
                        <a:ea typeface="+mn-ea"/>
                      </a:rPr>
                      <m:t>,</m:t>
                    </m:r>
                    <m:sSup>
                      <m:sSupPr>
                        <m:ctrlPr>
                          <a:rPr lang="en-US" altLang="zh-TW" sz="2400" i="1" dirty="0">
                            <a:solidFill>
                              <a:srgbClr val="FF0000"/>
                            </a:solidFill>
                            <a:latin typeface="Cambria Math" panose="02040503050406030204" pitchFamily="18" charset="0"/>
                            <a:ea typeface="+mn-ea"/>
                          </a:rPr>
                        </m:ctrlPr>
                      </m:sSupPr>
                      <m:e>
                        <m:r>
                          <a:rPr lang="en-US" altLang="zh-TW" sz="2400" i="1" dirty="0">
                            <a:solidFill>
                              <a:srgbClr val="FF0000"/>
                            </a:solidFill>
                            <a:latin typeface="Cambria Math" panose="02040503050406030204" pitchFamily="18" charset="0"/>
                            <a:ea typeface="+mn-ea"/>
                          </a:rPr>
                          <m:t>𝑔</m:t>
                        </m:r>
                      </m:e>
                      <m:sup>
                        <m:d>
                          <m:dPr>
                            <m:ctrlPr>
                              <a:rPr lang="en-US" altLang="zh-TW" sz="2400" i="1" dirty="0">
                                <a:solidFill>
                                  <a:srgbClr val="FF0000"/>
                                </a:solidFill>
                                <a:latin typeface="Cambria Math" panose="02040503050406030204" pitchFamily="18" charset="0"/>
                                <a:ea typeface="+mn-ea"/>
                              </a:rPr>
                            </m:ctrlPr>
                          </m:dPr>
                          <m:e>
                            <m:r>
                              <a:rPr lang="en-US" altLang="zh-TW" sz="2400" i="1" dirty="0">
                                <a:solidFill>
                                  <a:srgbClr val="FF0000"/>
                                </a:solidFill>
                                <a:latin typeface="Cambria Math" panose="02040503050406030204" pitchFamily="18" charset="0"/>
                                <a:ea typeface="+mn-ea"/>
                              </a:rPr>
                              <m:t>𝑖</m:t>
                            </m:r>
                          </m:e>
                        </m:d>
                      </m:sup>
                    </m:sSup>
                    <m:r>
                      <a:rPr lang="en-US" altLang="zh-TW" sz="2400" i="1" dirty="0">
                        <a:solidFill>
                          <a:srgbClr val="FF0000"/>
                        </a:solidFill>
                        <a:latin typeface="Cambria Math" panose="02040503050406030204" pitchFamily="18" charset="0"/>
                        <a:ea typeface="+mn-ea"/>
                      </a:rPr>
                      <m:t>)</m:t>
                    </m:r>
                  </m:oMath>
                </a14:m>
                <a:r>
                  <a:rPr lang="zh-TW" altLang="en-US" sz="2400" dirty="0">
                    <a:latin typeface="+mn-ea"/>
                    <a:ea typeface="+mn-ea"/>
                  </a:rPr>
                  <a:t>決定其動作 </a:t>
                </a:r>
                <a:r>
                  <a:rPr lang="en-US" altLang="zh-TW" sz="2400" dirty="0">
                    <a:latin typeface="+mn-ea"/>
                    <a:ea typeface="+mn-ea"/>
                  </a:rPr>
                  <a:t>a(</a:t>
                </a:r>
                <a:r>
                  <a:rPr lang="en-US" altLang="zh-TW" sz="2400" dirty="0" err="1">
                    <a:latin typeface="+mn-ea"/>
                    <a:ea typeface="+mn-ea"/>
                  </a:rPr>
                  <a:t>i</a:t>
                </a:r>
                <a:r>
                  <a:rPr lang="en-US" altLang="zh-TW" sz="2400" dirty="0">
                    <a:latin typeface="+mn-ea"/>
                    <a:ea typeface="+mn-ea"/>
                  </a:rPr>
                  <a:t>)</a:t>
                </a:r>
                <a:r>
                  <a:rPr lang="zh-TW" altLang="en-US" sz="2400" dirty="0">
                    <a:latin typeface="+mn-ea"/>
                    <a:ea typeface="+mn-ea"/>
                  </a:rPr>
                  <a:t>，根據其本地觀察 </a:t>
                </a:r>
                <a:r>
                  <a:rPr lang="en-US" altLang="zh-TW" sz="2400" dirty="0">
                    <a:latin typeface="+mn-ea"/>
                    <a:ea typeface="+mn-ea"/>
                  </a:rPr>
                  <a:t>o(</a:t>
                </a:r>
                <a:r>
                  <a:rPr lang="en-US" altLang="zh-TW" sz="2400" dirty="0" err="1">
                    <a:latin typeface="+mn-ea"/>
                    <a:ea typeface="+mn-ea"/>
                  </a:rPr>
                  <a:t>i</a:t>
                </a:r>
                <a:r>
                  <a:rPr lang="en-US" altLang="zh-TW" sz="2400" dirty="0">
                    <a:latin typeface="+mn-ea"/>
                    <a:ea typeface="+mn-ea"/>
                  </a:rPr>
                  <a:t>) </a:t>
                </a:r>
                <a:r>
                  <a:rPr lang="zh-TW" altLang="en-US" sz="2400" dirty="0">
                    <a:latin typeface="+mn-ea"/>
                    <a:ea typeface="+mn-ea"/>
                  </a:rPr>
                  <a:t>和圖網絡 </a:t>
                </a:r>
                <a:r>
                  <a:rPr lang="en-US" altLang="zh-TW" sz="2400" dirty="0">
                    <a:latin typeface="+mn-ea"/>
                    <a:ea typeface="+mn-ea"/>
                  </a:rPr>
                  <a:t>g(</a:t>
                </a:r>
                <a:r>
                  <a:rPr lang="en-US" altLang="zh-TW" sz="2400" dirty="0" err="1">
                    <a:latin typeface="+mn-ea"/>
                    <a:ea typeface="+mn-ea"/>
                  </a:rPr>
                  <a:t>i</a:t>
                </a:r>
                <a:r>
                  <a:rPr lang="en-US" altLang="zh-TW" sz="2400" dirty="0">
                    <a:latin typeface="+mn-ea"/>
                    <a:ea typeface="+mn-ea"/>
                  </a:rPr>
                  <a:t>)</a:t>
                </a:r>
                <a:r>
                  <a:rPr lang="zh-TW" altLang="en-US" sz="2400" dirty="0">
                    <a:latin typeface="+mn-ea"/>
                    <a:ea typeface="+mn-ea"/>
                  </a:rPr>
                  <a:t>，</a:t>
                </a:r>
                <a:r>
                  <a:rPr lang="zh-TW" altLang="en-US" sz="2400" dirty="0">
                    <a:solidFill>
                      <a:schemeClr val="tx1"/>
                    </a:solidFill>
                    <a:latin typeface="+mn-ea"/>
                    <a:ea typeface="+mn-ea"/>
                  </a:rPr>
                  <a:t>優化期望的折扣累積獎勵： </a:t>
                </a:r>
                <a:endParaRPr lang="en-US" altLang="zh-TW" sz="2400">
                  <a:solidFill>
                    <a:schemeClr val="tx1"/>
                  </a:solidFill>
                  <a:latin typeface="+mj-ea"/>
                  <a:ea typeface="+mj-ea"/>
                </a:endParaRPr>
              </a:p>
              <a:p>
                <a:pPr marL="0" indent="0">
                  <a:buNone/>
                </a:pPr>
                <a:r>
                  <a:rPr lang="zh-TW" altLang="en-US" sz="2400">
                    <a:latin typeface="+mj-ea"/>
                    <a:ea typeface="+mj-ea"/>
                  </a:rPr>
                  <a:t> </a:t>
                </a:r>
                <a:r>
                  <a:rPr lang="en-US" altLang="zh-TW" sz="2400" dirty="0">
                    <a:latin typeface="+mn-ea"/>
                    <a:ea typeface="+mn-ea"/>
                  </a:rPr>
                  <a:t>J(</a:t>
                </a:r>
                <a14:m>
                  <m:oMath xmlns:m="http://schemas.openxmlformats.org/officeDocument/2006/math">
                    <m:r>
                      <a:rPr lang="zh-TW" altLang="en-US" sz="2400" i="1">
                        <a:latin typeface="Cambria Math" panose="02040503050406030204" pitchFamily="18" charset="0"/>
                        <a:ea typeface="+mn-ea"/>
                      </a:rPr>
                      <m:t>𝜃</m:t>
                    </m:r>
                  </m:oMath>
                </a14:m>
                <a:r>
                  <a:rPr lang="el-GR" altLang="zh-TW" sz="2400" dirty="0">
                    <a:latin typeface="+mn-ea"/>
                    <a:ea typeface="+mn-ea"/>
                  </a:rPr>
                  <a:t>) = </a:t>
                </a:r>
                <a14:m>
                  <m:oMath xmlns:m="http://schemas.openxmlformats.org/officeDocument/2006/math">
                    <m:sSub>
                      <m:sSubPr>
                        <m:ctrlPr>
                          <a:rPr lang="el-GR" altLang="zh-TW" sz="2400" i="1">
                            <a:latin typeface="Cambria Math" panose="02040503050406030204" pitchFamily="18" charset="0"/>
                            <a:ea typeface="+mn-ea"/>
                          </a:rPr>
                        </m:ctrlPr>
                      </m:sSubPr>
                      <m:e>
                        <m:r>
                          <a:rPr lang="en-US" altLang="zh-TW" sz="2400" i="1">
                            <a:latin typeface="Cambria Math" panose="02040503050406030204" pitchFamily="18" charset="0"/>
                            <a:ea typeface="+mn-ea"/>
                          </a:rPr>
                          <m:t>𝐸</m:t>
                        </m:r>
                      </m:e>
                      <m:sub>
                        <m:sSub>
                          <m:sSubPr>
                            <m:ctrlPr>
                              <a:rPr lang="el-GR" altLang="zh-TW" sz="2400" i="1">
                                <a:latin typeface="Cambria Math" panose="02040503050406030204" pitchFamily="18" charset="0"/>
                                <a:ea typeface="+mn-ea"/>
                              </a:rPr>
                            </m:ctrlPr>
                          </m:sSubPr>
                          <m:e>
                            <m:r>
                              <a:rPr lang="en-US" altLang="zh-TW" sz="2400" i="1">
                                <a:latin typeface="Cambria Math" panose="02040503050406030204" pitchFamily="18" charset="0"/>
                                <a:ea typeface="+mn-ea"/>
                              </a:rPr>
                              <m:t>𝐴</m:t>
                            </m:r>
                          </m:e>
                          <m:sub>
                            <m:r>
                              <a:rPr lang="en-US" altLang="zh-TW" sz="2400" i="1">
                                <a:latin typeface="Cambria Math" panose="02040503050406030204" pitchFamily="18" charset="0"/>
                                <a:ea typeface="+mn-ea"/>
                              </a:rPr>
                              <m:t>𝑡</m:t>
                            </m:r>
                          </m:sub>
                        </m:sSub>
                        <m:sSub>
                          <m:sSubPr>
                            <m:ctrlPr>
                              <a:rPr lang="el-GR" altLang="zh-TW" sz="2400" i="1">
                                <a:latin typeface="Cambria Math" panose="02040503050406030204" pitchFamily="18" charset="0"/>
                                <a:ea typeface="+mn-ea"/>
                              </a:rPr>
                            </m:ctrlPr>
                          </m:sSubPr>
                          <m:e>
                            <m:r>
                              <a:rPr lang="en-US" altLang="zh-TW" sz="2400" i="1">
                                <a:latin typeface="Cambria Math" panose="02040503050406030204" pitchFamily="18" charset="0"/>
                                <a:ea typeface="+mn-ea"/>
                              </a:rPr>
                              <m:t>,</m:t>
                            </m:r>
                            <m:r>
                              <a:rPr lang="en-US" altLang="zh-TW" sz="2400" i="1">
                                <a:latin typeface="Cambria Math" panose="02040503050406030204" pitchFamily="18" charset="0"/>
                                <a:ea typeface="+mn-ea"/>
                              </a:rPr>
                              <m:t>𝑠</m:t>
                            </m:r>
                          </m:e>
                          <m:sub>
                            <m:r>
                              <a:rPr lang="en-US" altLang="zh-TW" sz="2400" i="1">
                                <a:latin typeface="Cambria Math" panose="02040503050406030204" pitchFamily="18" charset="0"/>
                                <a:ea typeface="+mn-ea"/>
                              </a:rPr>
                              <m:t>𝑡</m:t>
                            </m:r>
                          </m:sub>
                        </m:sSub>
                      </m:sub>
                    </m:sSub>
                    <m:r>
                      <a:rPr lang="en-US" altLang="zh-TW" sz="2400" i="1">
                        <a:latin typeface="Cambria Math" panose="02040503050406030204" pitchFamily="18" charset="0"/>
                        <a:ea typeface="+mn-ea"/>
                      </a:rPr>
                      <m:t> [ </m:t>
                    </m:r>
                    <m:nary>
                      <m:naryPr>
                        <m:chr m:val="∑"/>
                        <m:supHide m:val="on"/>
                        <m:ctrlPr>
                          <a:rPr lang="en-US" altLang="zh-TW" sz="2400" i="1">
                            <a:latin typeface="Cambria Math" panose="02040503050406030204" pitchFamily="18" charset="0"/>
                            <a:ea typeface="+mn-ea"/>
                          </a:rPr>
                        </m:ctrlPr>
                      </m:naryPr>
                      <m:sub>
                        <m:r>
                          <m:rPr>
                            <m:brk m:alnAt="7"/>
                          </m:rPr>
                          <a:rPr lang="en-US" altLang="zh-TW" sz="2400" i="1">
                            <a:latin typeface="Cambria Math" panose="02040503050406030204" pitchFamily="18" charset="0"/>
                            <a:ea typeface="+mn-ea"/>
                          </a:rPr>
                          <m:t>𝑡</m:t>
                        </m:r>
                      </m:sub>
                      <m:sup/>
                      <m:e>
                        <m:sSup>
                          <m:sSupPr>
                            <m:ctrlPr>
                              <a:rPr lang="en-US" altLang="zh-TW" sz="2400" i="1">
                                <a:latin typeface="Cambria Math" panose="02040503050406030204" pitchFamily="18" charset="0"/>
                                <a:ea typeface="+mn-ea"/>
                              </a:rPr>
                            </m:ctrlPr>
                          </m:sSupPr>
                          <m:e>
                            <m:r>
                              <a:rPr lang="zh-TW" altLang="en-US" sz="2400" i="1">
                                <a:latin typeface="Cambria Math" panose="02040503050406030204" pitchFamily="18" charset="0"/>
                                <a:ea typeface="+mn-ea"/>
                              </a:rPr>
                              <m:t>𝛾</m:t>
                            </m:r>
                          </m:e>
                          <m:sup>
                            <m:r>
                              <a:rPr lang="en-US" altLang="zh-TW" sz="2400" i="1">
                                <a:latin typeface="Cambria Math" panose="02040503050406030204" pitchFamily="18" charset="0"/>
                                <a:ea typeface="+mn-ea"/>
                              </a:rPr>
                              <m:t>𝑡</m:t>
                            </m:r>
                          </m:sup>
                        </m:sSup>
                      </m:e>
                    </m:nary>
                    <m:r>
                      <a:rPr lang="en-US" altLang="zh-TW" sz="2400" i="1">
                        <a:latin typeface="Cambria Math" panose="02040503050406030204" pitchFamily="18" charset="0"/>
                        <a:ea typeface="+mn-ea"/>
                      </a:rPr>
                      <m:t>𝑅</m:t>
                    </m:r>
                    <m:d>
                      <m:dPr>
                        <m:ctrlPr>
                          <a:rPr lang="en-US" altLang="zh-TW" sz="2400" i="1">
                            <a:latin typeface="Cambria Math" panose="02040503050406030204" pitchFamily="18" charset="0"/>
                            <a:ea typeface="+mn-ea"/>
                          </a:rPr>
                        </m:ctrlPr>
                      </m:dPr>
                      <m:e>
                        <m:sSub>
                          <m:sSubPr>
                            <m:ctrlPr>
                              <a:rPr lang="en-US" altLang="zh-TW" sz="2400" i="1">
                                <a:latin typeface="Cambria Math" panose="02040503050406030204" pitchFamily="18" charset="0"/>
                                <a:ea typeface="+mn-ea"/>
                              </a:rPr>
                            </m:ctrlPr>
                          </m:sSubPr>
                          <m:e>
                            <m:r>
                              <a:rPr lang="en-US" altLang="zh-TW" sz="2400" i="1">
                                <a:latin typeface="Cambria Math" panose="02040503050406030204" pitchFamily="18" charset="0"/>
                                <a:ea typeface="+mn-ea"/>
                              </a:rPr>
                              <m:t>𝑠</m:t>
                            </m:r>
                          </m:e>
                          <m:sub>
                            <m:r>
                              <a:rPr lang="en-US" altLang="zh-TW" sz="2400" i="1">
                                <a:latin typeface="Cambria Math" panose="02040503050406030204" pitchFamily="18" charset="0"/>
                                <a:ea typeface="+mn-ea"/>
                              </a:rPr>
                              <m:t>𝑡</m:t>
                            </m:r>
                          </m:sub>
                        </m:sSub>
                        <m:r>
                          <a:rPr lang="en-US" altLang="zh-TW" sz="2400" i="1">
                            <a:latin typeface="Cambria Math" panose="02040503050406030204" pitchFamily="18" charset="0"/>
                            <a:ea typeface="+mn-ea"/>
                          </a:rPr>
                          <m:t>,</m:t>
                        </m:r>
                        <m:sSub>
                          <m:sSubPr>
                            <m:ctrlPr>
                              <a:rPr lang="en-US" altLang="zh-TW" sz="2400" i="1">
                                <a:latin typeface="Cambria Math" panose="02040503050406030204" pitchFamily="18" charset="0"/>
                                <a:ea typeface="+mn-ea"/>
                              </a:rPr>
                            </m:ctrlPr>
                          </m:sSubPr>
                          <m:e>
                            <m:r>
                              <a:rPr lang="en-US" altLang="zh-TW" sz="2400" i="1">
                                <a:latin typeface="Cambria Math" panose="02040503050406030204" pitchFamily="18" charset="0"/>
                                <a:ea typeface="+mn-ea"/>
                              </a:rPr>
                              <m:t>𝐴</m:t>
                            </m:r>
                          </m:e>
                          <m:sub>
                            <m:r>
                              <a:rPr lang="en-US" altLang="zh-TW" sz="2400" i="1">
                                <a:latin typeface="Cambria Math" panose="02040503050406030204" pitchFamily="18" charset="0"/>
                                <a:ea typeface="+mn-ea"/>
                              </a:rPr>
                              <m:t>𝑡</m:t>
                            </m:r>
                          </m:sub>
                        </m:sSub>
                      </m:e>
                    </m:d>
                    <m:r>
                      <a:rPr lang="en-US" altLang="zh-TW" sz="2400" i="1">
                        <a:latin typeface="Cambria Math" panose="02040503050406030204" pitchFamily="18" charset="0"/>
                        <a:ea typeface="+mn-ea"/>
                      </a:rPr>
                      <m:t>]</m:t>
                    </m:r>
                  </m:oMath>
                </a14:m>
                <a:r>
                  <a:rPr lang="zh-TW" altLang="en-US" sz="2400" dirty="0">
                    <a:latin typeface="+mn-ea"/>
                    <a:ea typeface="+mn-ea"/>
                  </a:rPr>
                  <a:t>。</a:t>
                </a:r>
                <a:endParaRPr lang="zh-TW" altLang="en-US" sz="2400">
                  <a:latin typeface="+mj-ea"/>
                  <a:ea typeface="+mj-ea"/>
                </a:endParaRPr>
              </a:p>
            </p:txBody>
          </p:sp>
        </mc:Choice>
        <mc:Fallback xmlns="">
          <p:sp>
            <p:nvSpPr>
              <p:cNvPr id="2" name="文字版面配置區 1"/>
              <p:cNvSpPr>
                <a:spLocks noGrp="1" noRot="1" noChangeAspect="1" noMove="1" noResize="1" noEditPoints="1" noAdjustHandles="1" noChangeArrowheads="1" noChangeShapeType="1" noTextEdit="1"/>
              </p:cNvSpPr>
              <p:nvPr>
                <p:ph type="body" idx="1"/>
              </p:nvPr>
            </p:nvSpPr>
            <p:spPr>
              <a:xfrm>
                <a:off x="986974" y="2151402"/>
                <a:ext cx="10218052" cy="2555196"/>
              </a:xfrm>
              <a:blipFill>
                <a:blip r:embed="rId3"/>
                <a:stretch>
                  <a:fillRect l="-955" b="-3054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88719702"/>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B78894-19E5-4916-B37E-B4A80B9B8D52}"/>
              </a:ext>
            </a:extLst>
          </p:cNvPr>
          <p:cNvSpPr>
            <a:spLocks noGrp="1"/>
          </p:cNvSpPr>
          <p:nvPr>
            <p:ph type="title"/>
          </p:nvPr>
        </p:nvSpPr>
        <p:spPr>
          <a:xfrm>
            <a:off x="965198" y="2474895"/>
            <a:ext cx="6212764" cy="1908215"/>
          </a:xfrm>
          <a:noFill/>
          <a:ln>
            <a:solidFill>
              <a:schemeClr val="tx1"/>
            </a:solidFill>
          </a:ln>
        </p:spPr>
        <p:txBody>
          <a:bodyPr vert="horz" wrap="square" lIns="274320" tIns="182880" rIns="274320" bIns="182880" rtlCol="0" anchor="ctr" anchorCtr="1">
            <a:normAutofit/>
          </a:bodyPr>
          <a:lstStyle/>
          <a:p>
            <a:r>
              <a:rPr lang="zh-TW" altLang="en-US" sz="4000">
                <a:solidFill>
                  <a:schemeClr val="tx1"/>
                </a:solidFill>
                <a:latin typeface="+mj-ea"/>
                <a:ea typeface="+mj-ea"/>
              </a:rPr>
              <a:t>環境描述</a:t>
            </a:r>
            <a:endParaRPr lang="zh-TW" sz="4000">
              <a:solidFill>
                <a:schemeClr val="tx1"/>
              </a:solidFill>
              <a:latin typeface="+mj-ea"/>
              <a:ea typeface="+mj-ea"/>
            </a:endParaRPr>
          </a:p>
        </p:txBody>
      </p:sp>
      <p:sp>
        <p:nvSpPr>
          <p:cNvPr id="25" name="Rectangle 24">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607335"/>
      </p:ext>
    </p:extLst>
  </p:cSld>
  <p:clrMapOvr>
    <a:overrideClrMapping bg1="dk1" tx1="lt1" bg2="dk2" tx2="lt2" accent1="accent1" accent2="accent2" accent3="accent3" accent4="accent4" accent5="accent5" accent6="accent6" hlink="hlink" folHlink="folHlink"/>
  </p:clrMapOvr>
  <p:transition spd="slow">
    <p:cover/>
  </p:transition>
  <p:extLst>
    <p:ext uri="{6950BFC3-D8DA-4A85-94F7-54DA5524770B}">
      <p188:commentRel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矩形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a:latin typeface="Microsoft JhengHei UI" panose="020B0604030504040204" pitchFamily="34" charset="-120"/>
              <a:ea typeface="Microsoft JhengHei UI" panose="020B0604030504040204" pitchFamily="34" charset="-120"/>
            </a:endParaRPr>
          </a:p>
        </p:txBody>
      </p:sp>
      <p:sp>
        <p:nvSpPr>
          <p:cNvPr id="20" name="矩形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zh-TW" altLang="en-US">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en-US" altLang="zh-TW" sz="3200" err="1">
                <a:solidFill>
                  <a:srgbClr val="FFFFFF"/>
                </a:solidFill>
                <a:latin typeface="+mj-ea"/>
                <a:ea typeface="+mj-ea"/>
              </a:rPr>
              <a:t>環境描述</a:t>
            </a:r>
            <a:endParaRPr lang="en-US" altLang="zh-TW" sz="3200">
              <a:solidFill>
                <a:srgbClr val="FFFFFF"/>
              </a:solidFill>
              <a:latin typeface="+mj-ea"/>
              <a:ea typeface="+mj-ea"/>
            </a:endParaRPr>
          </a:p>
        </p:txBody>
      </p:sp>
      <p:sp>
        <p:nvSpPr>
          <p:cNvPr id="47" name="內容版面配置區 46">
            <a:extLst>
              <a:ext uri="{FF2B5EF4-FFF2-40B4-BE49-F238E27FC236}">
                <a16:creationId xmlns:a16="http://schemas.microsoft.com/office/drawing/2014/main" id="{08635323-85C6-9D19-4D7B-3D48161DCF59}"/>
              </a:ext>
            </a:extLst>
          </p:cNvPr>
          <p:cNvSpPr>
            <a:spLocks noGrp="1"/>
          </p:cNvSpPr>
          <p:nvPr>
            <p:ph idx="1"/>
          </p:nvPr>
        </p:nvSpPr>
        <p:spPr>
          <a:xfrm>
            <a:off x="4978238" y="1269551"/>
            <a:ext cx="6905098" cy="2818954"/>
          </a:xfrm>
        </p:spPr>
        <p:txBody>
          <a:bodyPr vert="horz" lIns="91440" tIns="45720" rIns="91440" bIns="45720" rtlCol="0" anchor="t">
            <a:normAutofit/>
          </a:bodyPr>
          <a:lstStyle/>
          <a:p>
            <a:pPr marL="0" indent="0">
              <a:buNone/>
            </a:pPr>
            <a:r>
              <a:rPr lang="zh-TW" sz="2800" dirty="0">
                <a:solidFill>
                  <a:srgbClr val="0D0D0D"/>
                </a:solidFill>
                <a:latin typeface="+mj-ea"/>
                <a:ea typeface="+mj-ea"/>
              </a:rPr>
              <a:t>通過修改MAPE</a:t>
            </a:r>
            <a:r>
              <a:rPr lang="zh-TW" altLang="en-US" sz="2800" dirty="0">
                <a:solidFill>
                  <a:srgbClr val="0D0D0D"/>
                </a:solidFill>
                <a:latin typeface="+mj-ea"/>
                <a:ea typeface="+mj-ea"/>
              </a:rPr>
              <a:t>，</a:t>
            </a:r>
            <a:r>
              <a:rPr lang="zh-TW" sz="2800" dirty="0">
                <a:solidFill>
                  <a:srgbClr val="0D0D0D"/>
                </a:solidFill>
                <a:latin typeface="+mj-ea"/>
                <a:ea typeface="+mj-ea"/>
              </a:rPr>
              <a:t>在四個不同的導航任</a:t>
            </a:r>
            <a:r>
              <a:rPr lang="zh-TW" altLang="en-US" sz="2800" dirty="0">
                <a:solidFill>
                  <a:srgbClr val="0D0D0D"/>
                </a:solidFill>
                <a:latin typeface="+mj-ea"/>
                <a:ea typeface="+mj-ea"/>
              </a:rPr>
              <a:t>務</a:t>
            </a:r>
            <a:r>
              <a:rPr lang="zh-TW" sz="2800" dirty="0">
                <a:solidFill>
                  <a:srgbClr val="0D0D0D"/>
                </a:solidFill>
                <a:latin typeface="+mj-ea"/>
                <a:ea typeface="+mj-ea"/>
              </a:rPr>
              <a:t>上</a:t>
            </a:r>
            <a:r>
              <a:rPr lang="zh-TW" altLang="en-US" sz="2800" dirty="0">
                <a:solidFill>
                  <a:srgbClr val="0D0D0D"/>
                </a:solidFill>
                <a:latin typeface="+mj-ea"/>
                <a:ea typeface="+mj-ea"/>
              </a:rPr>
              <a:t>評</a:t>
            </a:r>
            <a:r>
              <a:rPr lang="zh-TW" sz="2800" dirty="0">
                <a:solidFill>
                  <a:srgbClr val="0D0D0D"/>
                </a:solidFill>
                <a:latin typeface="+mj-ea"/>
                <a:ea typeface="+mj-ea"/>
              </a:rPr>
              <a:t>估了我</a:t>
            </a:r>
            <a:r>
              <a:rPr lang="zh-TW" altLang="en-US" sz="2800" dirty="0">
                <a:solidFill>
                  <a:srgbClr val="0D0D0D"/>
                </a:solidFill>
                <a:latin typeface="+mj-ea"/>
                <a:ea typeface="+mj-ea"/>
              </a:rPr>
              <a:t>們</a:t>
            </a:r>
            <a:r>
              <a:rPr lang="zh-TW" sz="2800" dirty="0">
                <a:solidFill>
                  <a:srgbClr val="0D0D0D"/>
                </a:solidFill>
                <a:latin typeface="+mj-ea"/>
                <a:ea typeface="+mj-ea"/>
              </a:rPr>
              <a:t>提出的模型。在所有這些</a:t>
            </a:r>
            <a:r>
              <a:rPr lang="zh-TW" altLang="en-US" sz="2800" dirty="0">
                <a:solidFill>
                  <a:srgbClr val="0D0D0D"/>
                </a:solidFill>
                <a:latin typeface="+mj-ea"/>
                <a:ea typeface="+mj-ea"/>
              </a:rPr>
              <a:t>環</a:t>
            </a:r>
            <a:r>
              <a:rPr lang="zh-TW" sz="2800" dirty="0">
                <a:solidFill>
                  <a:srgbClr val="0D0D0D"/>
                </a:solidFill>
                <a:latin typeface="+mj-ea"/>
                <a:ea typeface="+mj-ea"/>
              </a:rPr>
              <a:t>境中，N</a:t>
            </a:r>
            <a:r>
              <a:rPr lang="zh-TW" altLang="en-US" sz="2800" dirty="0">
                <a:solidFill>
                  <a:srgbClr val="0D0D0D"/>
                </a:solidFill>
                <a:latin typeface="+mj-ea"/>
                <a:ea typeface="+mj-ea"/>
              </a:rPr>
              <a:t>個</a:t>
            </a:r>
            <a:r>
              <a:rPr lang="zh-TW" sz="2800" dirty="0">
                <a:solidFill>
                  <a:srgbClr val="0D0D0D"/>
                </a:solidFill>
                <a:latin typeface="+mj-ea"/>
                <a:ea typeface="+mj-ea"/>
              </a:rPr>
              <a:t>代理</a:t>
            </a:r>
            <a:r>
              <a:rPr lang="zh-TW" altLang="en-US" sz="2800" dirty="0">
                <a:solidFill>
                  <a:srgbClr val="0D0D0D"/>
                </a:solidFill>
                <a:latin typeface="+mj-ea"/>
                <a:ea typeface="+mj-ea"/>
              </a:rPr>
              <a:t>者</a:t>
            </a:r>
            <a:r>
              <a:rPr lang="zh-TW" sz="2800" dirty="0">
                <a:solidFill>
                  <a:srgbClr val="0D0D0D"/>
                </a:solidFill>
                <a:latin typeface="+mj-ea"/>
                <a:ea typeface="+mj-ea"/>
              </a:rPr>
              <a:t>在二维空</a:t>
            </a:r>
            <a:r>
              <a:rPr lang="zh-TW" altLang="en-US" sz="2800" dirty="0">
                <a:solidFill>
                  <a:srgbClr val="0D0D0D"/>
                </a:solidFill>
                <a:latin typeface="+mj-ea"/>
                <a:ea typeface="+mj-ea"/>
              </a:rPr>
              <a:t>間</a:t>
            </a:r>
            <a:r>
              <a:rPr lang="zh-TW" sz="2800" dirty="0">
                <a:solidFill>
                  <a:srgbClr val="0D0D0D"/>
                </a:solidFill>
                <a:latin typeface="+mj-ea"/>
                <a:ea typeface="+mj-ea"/>
              </a:rPr>
              <a:t>中移</a:t>
            </a:r>
            <a:r>
              <a:rPr lang="zh-TW" altLang="en-US" sz="2800" dirty="0">
                <a:solidFill>
                  <a:srgbClr val="0D0D0D"/>
                </a:solidFill>
                <a:latin typeface="+mj-ea"/>
                <a:ea typeface="+mj-ea"/>
              </a:rPr>
              <a:t>動</a:t>
            </a:r>
            <a:r>
              <a:rPr lang="zh-TW" sz="2800" dirty="0">
                <a:solidFill>
                  <a:srgbClr val="0D0D0D"/>
                </a:solidFill>
                <a:latin typeface="+mj-ea"/>
                <a:ea typeface="+mj-ea"/>
              </a:rPr>
              <a:t>，遵循</a:t>
            </a:r>
            <a:r>
              <a:rPr lang="zh-TW" altLang="en-US" sz="2800" dirty="0">
                <a:solidFill>
                  <a:srgbClr val="0D0D0D"/>
                </a:solidFill>
                <a:latin typeface="+mj-ea"/>
                <a:ea typeface="+mj-ea"/>
              </a:rPr>
              <a:t>雙積</a:t>
            </a:r>
            <a:r>
              <a:rPr lang="zh-TW" sz="2800" dirty="0">
                <a:solidFill>
                  <a:srgbClr val="0D0D0D"/>
                </a:solidFill>
                <a:latin typeface="+mj-ea"/>
                <a:ea typeface="+mj-ea"/>
              </a:rPr>
              <a:t>分器動</a:t>
            </a:r>
            <a:r>
              <a:rPr lang="zh-TW" altLang="en-US" sz="2800" dirty="0">
                <a:solidFill>
                  <a:srgbClr val="0D0D0D"/>
                </a:solidFill>
                <a:latin typeface="+mj-ea"/>
                <a:ea typeface="+mj-ea"/>
              </a:rPr>
              <a:t>態</a:t>
            </a:r>
            <a:r>
              <a:rPr lang="zh-TW" sz="2800" dirty="0">
                <a:solidFill>
                  <a:srgbClr val="0D0D0D"/>
                </a:solidFill>
                <a:latin typeface="+mj-ea"/>
                <a:ea typeface="+mj-ea"/>
              </a:rPr>
              <a:t>模型。每</a:t>
            </a:r>
            <a:r>
              <a:rPr lang="zh-TW" altLang="en-US" sz="2800" dirty="0">
                <a:solidFill>
                  <a:srgbClr val="0D0D0D"/>
                </a:solidFill>
                <a:latin typeface="+mj-ea"/>
                <a:ea typeface="+mj-ea"/>
              </a:rPr>
              <a:t>個代理者</a:t>
            </a:r>
            <a:r>
              <a:rPr lang="zh-TW" sz="2800" dirty="0">
                <a:solidFill>
                  <a:srgbClr val="0D0D0D"/>
                </a:solidFill>
                <a:latin typeface="+mj-ea"/>
                <a:ea typeface="+mj-ea"/>
              </a:rPr>
              <a:t>都有一個離散的</a:t>
            </a:r>
            <a:r>
              <a:rPr lang="zh-TW" altLang="en-US" sz="2800" dirty="0">
                <a:solidFill>
                  <a:srgbClr val="0D0D0D"/>
                </a:solidFill>
                <a:latin typeface="+mj-ea"/>
                <a:ea typeface="+mj-ea"/>
              </a:rPr>
              <a:t>動</a:t>
            </a:r>
            <a:r>
              <a:rPr lang="zh-TW" sz="2800" dirty="0">
                <a:solidFill>
                  <a:srgbClr val="0D0D0D"/>
                </a:solidFill>
                <a:latin typeface="+mj-ea"/>
                <a:ea typeface="+mj-ea"/>
              </a:rPr>
              <a:t>作空</a:t>
            </a:r>
            <a:r>
              <a:rPr lang="zh-TW" altLang="en-US" sz="2800" dirty="0">
                <a:solidFill>
                  <a:srgbClr val="0D0D0D"/>
                </a:solidFill>
                <a:latin typeface="+mj-ea"/>
                <a:ea typeface="+mj-ea"/>
              </a:rPr>
              <a:t>間</a:t>
            </a:r>
            <a:r>
              <a:rPr lang="zh-TW" sz="2800" dirty="0">
                <a:solidFill>
                  <a:srgbClr val="0D0D0D"/>
                </a:solidFill>
                <a:latin typeface="+mj-ea"/>
                <a:ea typeface="+mj-ea"/>
              </a:rPr>
              <a:t>，可以在x和y方向上控</a:t>
            </a:r>
            <a:r>
              <a:rPr lang="zh-TW" altLang="en-US" sz="2800" dirty="0">
                <a:solidFill>
                  <a:srgbClr val="0D0D0D"/>
                </a:solidFill>
                <a:latin typeface="+mj-ea"/>
                <a:ea typeface="+mj-ea"/>
              </a:rPr>
              <a:t>制單</a:t>
            </a:r>
            <a:r>
              <a:rPr lang="zh-TW" sz="2800" dirty="0">
                <a:solidFill>
                  <a:srgbClr val="0D0D0D"/>
                </a:solidFill>
                <a:latin typeface="+mj-ea"/>
                <a:ea typeface="+mj-ea"/>
              </a:rPr>
              <a:t>位加速度和</a:t>
            </a:r>
            <a:r>
              <a:rPr lang="zh-TW" altLang="en-US" sz="2800" dirty="0">
                <a:solidFill>
                  <a:srgbClr val="0D0D0D"/>
                </a:solidFill>
                <a:latin typeface="+mj-ea"/>
                <a:ea typeface="+mj-ea"/>
              </a:rPr>
              <a:t>減</a:t>
            </a:r>
            <a:r>
              <a:rPr lang="zh-TW" sz="2800" dirty="0">
                <a:solidFill>
                  <a:srgbClr val="0D0D0D"/>
                </a:solidFill>
                <a:latin typeface="+mj-ea"/>
                <a:ea typeface="+mj-ea"/>
              </a:rPr>
              <a:t>速度。</a:t>
            </a:r>
            <a:endParaRPr lang="zh-TW" altLang="en-US" sz="2800" dirty="0">
              <a:solidFill>
                <a:srgbClr val="0D0D0D"/>
              </a:solidFill>
              <a:latin typeface="+mj-ea"/>
              <a:ea typeface="+mj-ea"/>
            </a:endParaRPr>
          </a:p>
        </p:txBody>
      </p:sp>
    </p:spTree>
    <p:extLst>
      <p:ext uri="{BB962C8B-B14F-4D97-AF65-F5344CB8AC3E}">
        <p14:creationId xmlns:p14="http://schemas.microsoft.com/office/powerpoint/2010/main" val="582642643"/>
      </p:ext>
    </p:extLst>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矩形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a:latin typeface="Microsoft JhengHei UI" panose="020B0604030504040204" pitchFamily="34" charset="-120"/>
              <a:ea typeface="Microsoft JhengHei UI" panose="020B0604030504040204" pitchFamily="34" charset="-120"/>
            </a:endParaRPr>
          </a:p>
        </p:txBody>
      </p:sp>
      <p:sp>
        <p:nvSpPr>
          <p:cNvPr id="20" name="矩形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zh-TW" altLang="en-US">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zh-TW" sz="3200">
                <a:solidFill>
                  <a:schemeClr val="bg1"/>
                </a:solidFill>
                <a:latin typeface="+mj-ea"/>
                <a:ea typeface="+mj-ea"/>
              </a:rPr>
              <a:t>四個</a:t>
            </a:r>
            <a:r>
              <a:rPr lang="zh-TW" altLang="en-US" sz="3200">
                <a:solidFill>
                  <a:schemeClr val="bg1"/>
                </a:solidFill>
                <a:latin typeface="+mj-ea"/>
                <a:ea typeface="+mj-ea"/>
              </a:rPr>
              <a:t>導航任務</a:t>
            </a:r>
            <a:endParaRPr lang="zh-TW" sz="3200">
              <a:solidFill>
                <a:schemeClr val="bg1"/>
              </a:solidFill>
              <a:latin typeface="+mj-ea"/>
              <a:ea typeface="+mj-ea"/>
            </a:endParaRPr>
          </a:p>
        </p:txBody>
      </p:sp>
      <p:sp>
        <p:nvSpPr>
          <p:cNvPr id="47" name="內容版面配置區 46">
            <a:extLst>
              <a:ext uri="{FF2B5EF4-FFF2-40B4-BE49-F238E27FC236}">
                <a16:creationId xmlns:a16="http://schemas.microsoft.com/office/drawing/2014/main" id="{08635323-85C6-9D19-4D7B-3D48161DCF59}"/>
              </a:ext>
            </a:extLst>
          </p:cNvPr>
          <p:cNvSpPr>
            <a:spLocks noGrp="1"/>
          </p:cNvSpPr>
          <p:nvPr>
            <p:ph idx="1"/>
          </p:nvPr>
        </p:nvSpPr>
        <p:spPr>
          <a:xfrm>
            <a:off x="5039924" y="366037"/>
            <a:ext cx="6905098" cy="6189896"/>
          </a:xfrm>
        </p:spPr>
        <p:txBody>
          <a:bodyPr vert="horz" lIns="91440" tIns="45720" rIns="91440" bIns="45720" rtlCol="0" anchor="t">
            <a:normAutofit/>
          </a:bodyPr>
          <a:lstStyle/>
          <a:p>
            <a:pPr marL="0" indent="0">
              <a:buNone/>
            </a:pPr>
            <a:r>
              <a:rPr lang="zh-TW" altLang="en-US" sz="2800">
                <a:solidFill>
                  <a:srgbClr val="333333"/>
                </a:solidFill>
                <a:latin typeface="+mj-ea"/>
                <a:ea typeface="+mj-ea"/>
              </a:rPr>
              <a:t>在以下環境中評估 :</a:t>
            </a:r>
          </a:p>
          <a:p>
            <a:pPr marL="0" indent="0">
              <a:buNone/>
            </a:pPr>
            <a:r>
              <a:rPr lang="zh-TW" sz="2800">
                <a:solidFill>
                  <a:srgbClr val="333333"/>
                </a:solidFill>
                <a:latin typeface="+mj-ea"/>
                <a:ea typeface="+mj-ea"/>
              </a:rPr>
              <a:t>在目標和覆蓋環境中，代理者以藍色圓圈顯示，目標以綠色顯示，障礙物以黑色顯示。地標在編隊和防線環境中顯示為黑色。</a:t>
            </a:r>
            <a:endParaRPr lang="zh-TW" sz="2800">
              <a:latin typeface="+mj-ea"/>
              <a:ea typeface="+mj-ea"/>
            </a:endParaRPr>
          </a:p>
          <a:p>
            <a:pPr marL="0" indent="0">
              <a:buNone/>
            </a:pPr>
            <a:endParaRPr lang="zh-TW" altLang="en-US" sz="2800">
              <a:solidFill>
                <a:srgbClr val="0D0D0D"/>
              </a:solidFill>
            </a:endParaRPr>
          </a:p>
          <a:p>
            <a:endParaRPr lang="zh-TW" altLang="en-US" sz="2800">
              <a:solidFill>
                <a:srgbClr val="0D0D0D"/>
              </a:solidFill>
            </a:endParaRPr>
          </a:p>
        </p:txBody>
      </p:sp>
      <p:pic>
        <p:nvPicPr>
          <p:cNvPr id="4" name="圖片 3">
            <a:extLst>
              <a:ext uri="{FF2B5EF4-FFF2-40B4-BE49-F238E27FC236}">
                <a16:creationId xmlns:a16="http://schemas.microsoft.com/office/drawing/2014/main" id="{081FB8DA-1569-68D1-DD22-F699C05674D9}"/>
              </a:ext>
            </a:extLst>
          </p:cNvPr>
          <p:cNvPicPr>
            <a:picLocks noChangeAspect="1"/>
          </p:cNvPicPr>
          <p:nvPr/>
        </p:nvPicPr>
        <p:blipFill>
          <a:blip r:embed="rId3"/>
          <a:stretch>
            <a:fillRect/>
          </a:stretch>
        </p:blipFill>
        <p:spPr>
          <a:xfrm>
            <a:off x="5758511" y="3992946"/>
            <a:ext cx="466725" cy="390525"/>
          </a:xfrm>
          <a:prstGeom prst="rect">
            <a:avLst/>
          </a:prstGeom>
        </p:spPr>
      </p:pic>
      <p:pic>
        <p:nvPicPr>
          <p:cNvPr id="5" name="圖片 4">
            <a:extLst>
              <a:ext uri="{FF2B5EF4-FFF2-40B4-BE49-F238E27FC236}">
                <a16:creationId xmlns:a16="http://schemas.microsoft.com/office/drawing/2014/main" id="{C9755D37-AE41-56BA-82AE-23E0C7D26EB6}"/>
              </a:ext>
            </a:extLst>
          </p:cNvPr>
          <p:cNvPicPr>
            <a:picLocks noChangeAspect="1"/>
          </p:cNvPicPr>
          <p:nvPr/>
        </p:nvPicPr>
        <p:blipFill>
          <a:blip r:embed="rId4"/>
          <a:stretch>
            <a:fillRect/>
          </a:stretch>
        </p:blipFill>
        <p:spPr>
          <a:xfrm>
            <a:off x="5761797" y="3024868"/>
            <a:ext cx="419100" cy="438150"/>
          </a:xfrm>
          <a:prstGeom prst="rect">
            <a:avLst/>
          </a:prstGeom>
        </p:spPr>
      </p:pic>
      <p:pic>
        <p:nvPicPr>
          <p:cNvPr id="7" name="圖片 6">
            <a:extLst>
              <a:ext uri="{FF2B5EF4-FFF2-40B4-BE49-F238E27FC236}">
                <a16:creationId xmlns:a16="http://schemas.microsoft.com/office/drawing/2014/main" id="{F68B177E-D324-24B3-EFD0-8C259B002958}"/>
              </a:ext>
            </a:extLst>
          </p:cNvPr>
          <p:cNvPicPr>
            <a:picLocks noChangeAspect="1"/>
          </p:cNvPicPr>
          <p:nvPr/>
        </p:nvPicPr>
        <p:blipFill>
          <a:blip r:embed="rId5"/>
          <a:stretch>
            <a:fillRect/>
          </a:stretch>
        </p:blipFill>
        <p:spPr>
          <a:xfrm>
            <a:off x="5804429" y="5031846"/>
            <a:ext cx="371475" cy="371475"/>
          </a:xfrm>
          <a:prstGeom prst="rect">
            <a:avLst/>
          </a:prstGeom>
        </p:spPr>
      </p:pic>
      <p:sp>
        <p:nvSpPr>
          <p:cNvPr id="8" name="文字方塊 7">
            <a:extLst>
              <a:ext uri="{FF2B5EF4-FFF2-40B4-BE49-F238E27FC236}">
                <a16:creationId xmlns:a16="http://schemas.microsoft.com/office/drawing/2014/main" id="{EADD7B41-9767-855A-09F5-3CCB8CFFAEB0}"/>
              </a:ext>
            </a:extLst>
          </p:cNvPr>
          <p:cNvSpPr txBox="1"/>
          <p:nvPr/>
        </p:nvSpPr>
        <p:spPr>
          <a:xfrm>
            <a:off x="6485466" y="2940049"/>
            <a:ext cx="2997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2800">
                <a:ea typeface="微軟正黑體"/>
              </a:rPr>
              <a:t>:</a:t>
            </a:r>
            <a:r>
              <a:rPr lang="zh-TW" altLang="en-US">
                <a:solidFill>
                  <a:srgbClr val="3F3F3F"/>
                </a:solidFill>
                <a:latin typeface="Gill Sans MT"/>
                <a:ea typeface="微軟正黑體"/>
              </a:rPr>
              <a:t> </a:t>
            </a:r>
            <a:r>
              <a:rPr lang="zh-TW" sz="2800">
                <a:solidFill>
                  <a:srgbClr val="333333"/>
                </a:solidFill>
                <a:latin typeface="Microsoft JhengHei UI"/>
                <a:ea typeface="Microsoft JhengHei UI"/>
              </a:rPr>
              <a:t>代理</a:t>
            </a:r>
            <a:r>
              <a:rPr lang="zh-TW" altLang="en-US" sz="2800">
                <a:solidFill>
                  <a:srgbClr val="333333"/>
                </a:solidFill>
                <a:latin typeface="Microsoft JhengHei UI"/>
                <a:ea typeface="Microsoft JhengHei UI"/>
              </a:rPr>
              <a:t>者</a:t>
            </a:r>
          </a:p>
        </p:txBody>
      </p:sp>
      <p:sp>
        <p:nvSpPr>
          <p:cNvPr id="10" name="文字方塊 9">
            <a:extLst>
              <a:ext uri="{FF2B5EF4-FFF2-40B4-BE49-F238E27FC236}">
                <a16:creationId xmlns:a16="http://schemas.microsoft.com/office/drawing/2014/main" id="{1FD487DA-8E68-F8D4-235A-5CC113F26891}"/>
              </a:ext>
            </a:extLst>
          </p:cNvPr>
          <p:cNvSpPr txBox="1"/>
          <p:nvPr/>
        </p:nvSpPr>
        <p:spPr>
          <a:xfrm>
            <a:off x="6481233" y="3856566"/>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2800">
                <a:ea typeface="微軟正黑體"/>
              </a:rPr>
              <a:t>:</a:t>
            </a:r>
            <a:r>
              <a:rPr lang="zh-TW" altLang="en-US" sz="2800">
                <a:ea typeface="微軟正黑體"/>
              </a:rPr>
              <a:t> </a:t>
            </a:r>
            <a:r>
              <a:rPr lang="zh-TW" sz="2800">
                <a:solidFill>
                  <a:srgbClr val="333333"/>
                </a:solidFill>
                <a:latin typeface="Microsoft JhengHei UI"/>
                <a:ea typeface="Microsoft JhengHei UI"/>
              </a:rPr>
              <a:t>目標</a:t>
            </a:r>
            <a:endParaRPr lang="zh-TW" altLang="en-US"/>
          </a:p>
        </p:txBody>
      </p:sp>
      <p:sp>
        <p:nvSpPr>
          <p:cNvPr id="11" name="文字方塊 10">
            <a:extLst>
              <a:ext uri="{FF2B5EF4-FFF2-40B4-BE49-F238E27FC236}">
                <a16:creationId xmlns:a16="http://schemas.microsoft.com/office/drawing/2014/main" id="{2DCA7260-BB4A-5FBE-2CDC-F8EEED7CFAC4}"/>
              </a:ext>
            </a:extLst>
          </p:cNvPr>
          <p:cNvSpPr txBox="1"/>
          <p:nvPr/>
        </p:nvSpPr>
        <p:spPr>
          <a:xfrm>
            <a:off x="6481233" y="488315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2800">
                <a:ea typeface="微軟正黑體"/>
              </a:rPr>
              <a:t>:</a:t>
            </a:r>
            <a:r>
              <a:rPr lang="zh-TW" altLang="en-US" sz="2800">
                <a:ea typeface="微軟正黑體"/>
              </a:rPr>
              <a:t> </a:t>
            </a:r>
            <a:r>
              <a:rPr lang="zh-TW" sz="2800">
                <a:solidFill>
                  <a:srgbClr val="333333"/>
                </a:solidFill>
                <a:latin typeface="Microsoft JhengHei UI"/>
                <a:ea typeface="Microsoft JhengHei UI"/>
              </a:rPr>
              <a:t>障礙物</a:t>
            </a:r>
            <a:endParaRPr lang="zh-TW" altLang="en-US"/>
          </a:p>
        </p:txBody>
      </p:sp>
    </p:spTree>
    <p:extLst>
      <p:ext uri="{BB962C8B-B14F-4D97-AF65-F5344CB8AC3E}">
        <p14:creationId xmlns:p14="http://schemas.microsoft.com/office/powerpoint/2010/main" val="2719889349"/>
      </p:ext>
    </p:extLst>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矩形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a:latin typeface="Microsoft JhengHei UI" panose="020B0604030504040204" pitchFamily="34" charset="-120"/>
              <a:ea typeface="Microsoft JhengHei UI" panose="020B0604030504040204" pitchFamily="34" charset="-120"/>
            </a:endParaRPr>
          </a:p>
        </p:txBody>
      </p:sp>
      <p:sp>
        <p:nvSpPr>
          <p:cNvPr id="20" name="矩形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zh-TW" altLang="en-US">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zh-TW" sz="3200">
                <a:solidFill>
                  <a:schemeClr val="bg1"/>
                </a:solidFill>
                <a:latin typeface="+mj-ea"/>
                <a:ea typeface="+mj-ea"/>
              </a:rPr>
              <a:t>四個</a:t>
            </a:r>
            <a:r>
              <a:rPr lang="zh-TW" altLang="en-US" sz="3200">
                <a:solidFill>
                  <a:schemeClr val="bg1"/>
                </a:solidFill>
                <a:latin typeface="+mj-ea"/>
                <a:ea typeface="+mj-ea"/>
              </a:rPr>
              <a:t>導航任務</a:t>
            </a:r>
            <a:endParaRPr lang="zh-TW" sz="3200">
              <a:solidFill>
                <a:schemeClr val="bg1"/>
              </a:solidFill>
              <a:latin typeface="+mj-ea"/>
              <a:ea typeface="+mj-ea"/>
            </a:endParaRPr>
          </a:p>
        </p:txBody>
      </p:sp>
      <p:sp>
        <p:nvSpPr>
          <p:cNvPr id="47" name="內容版面配置區 46">
            <a:extLst>
              <a:ext uri="{FF2B5EF4-FFF2-40B4-BE49-F238E27FC236}">
                <a16:creationId xmlns:a16="http://schemas.microsoft.com/office/drawing/2014/main" id="{08635323-85C6-9D19-4D7B-3D48161DCF59}"/>
              </a:ext>
            </a:extLst>
          </p:cNvPr>
          <p:cNvSpPr>
            <a:spLocks noGrp="1"/>
          </p:cNvSpPr>
          <p:nvPr>
            <p:ph idx="1"/>
          </p:nvPr>
        </p:nvSpPr>
        <p:spPr>
          <a:xfrm>
            <a:off x="5039924" y="583751"/>
            <a:ext cx="6905098" cy="1345754"/>
          </a:xfrm>
        </p:spPr>
        <p:txBody>
          <a:bodyPr vert="horz" lIns="91440" tIns="45720" rIns="91440" bIns="45720" rtlCol="0" anchor="t">
            <a:normAutofit lnSpcReduction="10000"/>
          </a:bodyPr>
          <a:lstStyle/>
          <a:p>
            <a:pPr marL="0" indent="0">
              <a:buNone/>
            </a:pPr>
            <a:r>
              <a:rPr lang="zh-TW" altLang="en-US" sz="2800" dirty="0">
                <a:solidFill>
                  <a:srgbClr val="0D0D0D"/>
                </a:solidFill>
                <a:latin typeface="+mj-ea"/>
                <a:ea typeface="+mj-ea"/>
              </a:rPr>
              <a:t>1.目標：每個</a:t>
            </a:r>
            <a:r>
              <a:rPr lang="zh-TW" sz="2800" dirty="0">
                <a:solidFill>
                  <a:srgbClr val="0D0D0D"/>
                </a:solidFill>
                <a:latin typeface="+mj-ea"/>
                <a:ea typeface="+mj-ea"/>
              </a:rPr>
              <a:t>代理者嘗試</a:t>
            </a:r>
            <a:r>
              <a:rPr lang="zh-TW" altLang="en-US" sz="2800" dirty="0">
                <a:solidFill>
                  <a:srgbClr val="0D0D0D"/>
                </a:solidFill>
                <a:latin typeface="+mj-ea"/>
                <a:ea typeface="+mj-ea"/>
              </a:rPr>
              <a:t>到達其預先分配的目標，同時避免與環境中的其他實體發生碰撞。</a:t>
            </a:r>
            <a:endParaRPr lang="zh-TW" dirty="0">
              <a:latin typeface="+mj-ea"/>
              <a:ea typeface="+mj-ea"/>
            </a:endParaRPr>
          </a:p>
          <a:p>
            <a:endParaRPr lang="zh-TW" sz="2800" dirty="0">
              <a:solidFill>
                <a:srgbClr val="0D0D0D"/>
              </a:solidFill>
            </a:endParaRPr>
          </a:p>
        </p:txBody>
      </p:sp>
      <p:pic>
        <p:nvPicPr>
          <p:cNvPr id="3" name="圖片 2" descr="一張含有 螢幕擷取畫面, 鮮豔 的圖片&#10;&#10;自動產生的描述">
            <a:extLst>
              <a:ext uri="{FF2B5EF4-FFF2-40B4-BE49-F238E27FC236}">
                <a16:creationId xmlns:a16="http://schemas.microsoft.com/office/drawing/2014/main" id="{503380EA-721A-D698-FAC3-F93B94A1156B}"/>
              </a:ext>
            </a:extLst>
          </p:cNvPr>
          <p:cNvPicPr>
            <a:picLocks noChangeAspect="1"/>
          </p:cNvPicPr>
          <p:nvPr/>
        </p:nvPicPr>
        <p:blipFill>
          <a:blip r:embed="rId3"/>
          <a:stretch>
            <a:fillRect/>
          </a:stretch>
        </p:blipFill>
        <p:spPr>
          <a:xfrm>
            <a:off x="6411686" y="2080532"/>
            <a:ext cx="4158342" cy="4210050"/>
          </a:xfrm>
          <a:prstGeom prst="rect">
            <a:avLst/>
          </a:prstGeom>
        </p:spPr>
      </p:pic>
    </p:spTree>
    <p:extLst>
      <p:ext uri="{BB962C8B-B14F-4D97-AF65-F5344CB8AC3E}">
        <p14:creationId xmlns:p14="http://schemas.microsoft.com/office/powerpoint/2010/main" val="535525313"/>
      </p:ext>
    </p:extLst>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矩形 1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a:latin typeface="Microsoft JhengHei UI" panose="020B0604030504040204" pitchFamily="34" charset="-120"/>
              <a:ea typeface="Microsoft JhengHei UI" panose="020B0604030504040204" pitchFamily="34" charset="-120"/>
            </a:endParaRPr>
          </a:p>
        </p:txBody>
      </p:sp>
      <p:sp>
        <p:nvSpPr>
          <p:cNvPr id="20" name="矩形 1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zh-TW" altLang="en-US">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15115107-5DA3-4397-A1DA-67705DAE1EC2}"/>
              </a:ext>
            </a:extLst>
          </p:cNvPr>
          <p:cNvSpPr>
            <a:spLocks noGrp="1"/>
          </p:cNvSpPr>
          <p:nvPr>
            <p:ph type="title"/>
          </p:nvPr>
        </p:nvSpPr>
        <p:spPr>
          <a:xfrm>
            <a:off x="643467" y="2681103"/>
            <a:ext cx="3363974" cy="1495794"/>
          </a:xfrm>
          <a:noFill/>
          <a:ln w="31750" cap="sq">
            <a:solidFill>
              <a:srgbClr val="FFFFFF"/>
            </a:solidFill>
            <a:miter lim="800000"/>
          </a:ln>
          <a:effectLst>
            <a:glow rad="152400">
              <a:schemeClr val="bg1">
                <a:alpha val="13000"/>
              </a:schemeClr>
            </a:glow>
          </a:effectLst>
        </p:spPr>
        <p:txBody>
          <a:bodyPr vert="horz" wrap="square" lIns="182880" tIns="182880" rIns="182880" bIns="182880" rtlCol="0" anchor="ctr">
            <a:normAutofit/>
          </a:bodyPr>
          <a:lstStyle/>
          <a:p>
            <a:r>
              <a:rPr lang="zh-TW" sz="3200">
                <a:solidFill>
                  <a:schemeClr val="bg1"/>
                </a:solidFill>
                <a:latin typeface="+mj-ea"/>
                <a:ea typeface="+mj-ea"/>
              </a:rPr>
              <a:t>四個</a:t>
            </a:r>
            <a:r>
              <a:rPr lang="zh-TW" altLang="en-US" sz="3200">
                <a:solidFill>
                  <a:schemeClr val="bg1"/>
                </a:solidFill>
                <a:latin typeface="+mj-ea"/>
                <a:ea typeface="+mj-ea"/>
              </a:rPr>
              <a:t>導航任務</a:t>
            </a:r>
            <a:endParaRPr lang="zh-TW" sz="3200">
              <a:solidFill>
                <a:schemeClr val="bg1"/>
              </a:solidFill>
              <a:latin typeface="+mj-ea"/>
              <a:ea typeface="+mj-ea"/>
            </a:endParaRPr>
          </a:p>
        </p:txBody>
      </p:sp>
      <p:sp>
        <p:nvSpPr>
          <p:cNvPr id="47" name="內容版面配置區 46">
            <a:extLst>
              <a:ext uri="{FF2B5EF4-FFF2-40B4-BE49-F238E27FC236}">
                <a16:creationId xmlns:a16="http://schemas.microsoft.com/office/drawing/2014/main" id="{08635323-85C6-9D19-4D7B-3D48161DCF59}"/>
              </a:ext>
            </a:extLst>
          </p:cNvPr>
          <p:cNvSpPr>
            <a:spLocks noGrp="1"/>
          </p:cNvSpPr>
          <p:nvPr>
            <p:ph idx="1"/>
          </p:nvPr>
        </p:nvSpPr>
        <p:spPr>
          <a:xfrm>
            <a:off x="4963237" y="477656"/>
            <a:ext cx="6905098" cy="1465496"/>
          </a:xfrm>
        </p:spPr>
        <p:txBody>
          <a:bodyPr vert="horz" lIns="91440" tIns="45720" rIns="91440" bIns="45720" rtlCol="0" anchor="t">
            <a:normAutofit/>
          </a:bodyPr>
          <a:lstStyle/>
          <a:p>
            <a:pPr marL="0" indent="0">
              <a:buNone/>
            </a:pPr>
            <a:r>
              <a:rPr lang="zh-TW" altLang="en-US" sz="2800" dirty="0">
                <a:solidFill>
                  <a:srgbClr val="0D0D0D"/>
                </a:solidFill>
                <a:latin typeface="+mj-ea"/>
                <a:ea typeface="+mj-ea"/>
              </a:rPr>
              <a:t>2.覆蓋：每個</a:t>
            </a:r>
            <a:r>
              <a:rPr lang="zh-TW" sz="2800" dirty="0">
                <a:solidFill>
                  <a:srgbClr val="0D0D0D"/>
                </a:solidFill>
                <a:latin typeface="+mj-ea"/>
                <a:ea typeface="+mj-ea"/>
              </a:rPr>
              <a:t>代理者嘗試</a:t>
            </a:r>
            <a:r>
              <a:rPr lang="zh-TW" altLang="en-US" sz="2800" dirty="0">
                <a:solidFill>
                  <a:srgbClr val="0D0D0D"/>
                </a:solidFill>
                <a:latin typeface="+mj-ea"/>
                <a:ea typeface="+mj-ea"/>
              </a:rPr>
              <a:t>前往一個目標，同時避免與其他實體發生碰撞，並確保不會有多個代理者到達同一个目標。</a:t>
            </a:r>
            <a:endParaRPr lang="zh-TW" dirty="0">
              <a:latin typeface="+mj-ea"/>
              <a:ea typeface="+mj-ea"/>
            </a:endParaRPr>
          </a:p>
          <a:p>
            <a:pPr marL="0" indent="0">
              <a:buNone/>
            </a:pPr>
            <a:endParaRPr lang="zh-TW" altLang="en-US" sz="2800" dirty="0">
              <a:solidFill>
                <a:srgbClr val="0D0D0D"/>
              </a:solidFill>
            </a:endParaRPr>
          </a:p>
          <a:p>
            <a:endParaRPr lang="zh-TW" sz="2800" dirty="0">
              <a:solidFill>
                <a:srgbClr val="0D0D0D"/>
              </a:solidFill>
              <a:latin typeface="Microsoft JhengHei UI"/>
              <a:ea typeface="Microsoft JhengHei UI"/>
            </a:endParaRPr>
          </a:p>
        </p:txBody>
      </p:sp>
      <p:pic>
        <p:nvPicPr>
          <p:cNvPr id="3" name="圖片 2" descr="一張含有 螢幕擷取畫面, 鮮豔 的圖片&#10;&#10;自動產生的描述">
            <a:extLst>
              <a:ext uri="{FF2B5EF4-FFF2-40B4-BE49-F238E27FC236}">
                <a16:creationId xmlns:a16="http://schemas.microsoft.com/office/drawing/2014/main" id="{15892DB4-5F75-BE76-8DF1-5B353C78867F}"/>
              </a:ext>
            </a:extLst>
          </p:cNvPr>
          <p:cNvPicPr>
            <a:picLocks noChangeAspect="1"/>
          </p:cNvPicPr>
          <p:nvPr/>
        </p:nvPicPr>
        <p:blipFill>
          <a:blip r:embed="rId3"/>
          <a:stretch>
            <a:fillRect/>
          </a:stretch>
        </p:blipFill>
        <p:spPr>
          <a:xfrm>
            <a:off x="6336898" y="2144050"/>
            <a:ext cx="4169817" cy="4071154"/>
          </a:xfrm>
          <a:prstGeom prst="rect">
            <a:avLst/>
          </a:prstGeom>
        </p:spPr>
      </p:pic>
    </p:spTree>
    <p:extLst>
      <p:ext uri="{BB962C8B-B14F-4D97-AF65-F5344CB8AC3E}">
        <p14:creationId xmlns:p14="http://schemas.microsoft.com/office/powerpoint/2010/main" val="1397361663"/>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descr="金融交易數字">
            <a:extLst>
              <a:ext uri="{FF2B5EF4-FFF2-40B4-BE49-F238E27FC236}">
                <a16:creationId xmlns:a16="http://schemas.microsoft.com/office/drawing/2014/main" id="{32F354A1-38C7-4598-A0E1-7A286A3019B8}"/>
              </a:ext>
            </a:extLst>
          </p:cNvPr>
          <p:cNvPicPr>
            <a:picLocks noGrp="1" noChangeAspect="1"/>
          </p:cNvPicPr>
          <p:nvPr>
            <p:ph idx="1"/>
          </p:nvPr>
        </p:nvPicPr>
        <p:blipFill rotWithShape="1">
          <a:blip r:embed="rId4" cstate="print">
            <a:extLst>
              <a:ext uri="{BEBA8EAE-BF5A-486C-A8C5-ECC9F3942E4B}">
                <a14:imgProps xmlns:a14="http://schemas.microsoft.com/office/drawing/2010/main">
                  <a14:imgLayer r:embed="rId5">
                    <a14:imgEffect>
                      <a14:colorTemperature colorTemp="6600"/>
                    </a14:imgEffect>
                    <a14:imgEffect>
                      <a14:saturation sat="0"/>
                    </a14:imgEffect>
                    <a14:imgEffect>
                      <a14:brightnessContrast bright="-61000" contrast="-48000"/>
                    </a14:imgEffect>
                  </a14:imgLayer>
                </a14:imgProps>
              </a:ext>
              <a:ext uri="{28A0092B-C50C-407E-A947-70E740481C1C}">
                <a14:useLocalDpi xmlns:a14="http://schemas.microsoft.com/office/drawing/2010/main"/>
              </a:ext>
            </a:extLst>
          </a:blip>
          <a:srcRect t="16515" r="5" b="21617"/>
          <a:stretch/>
        </p:blipFill>
        <p:spPr>
          <a:xfrm>
            <a:off x="20" y="10"/>
            <a:ext cx="12191980" cy="6857990"/>
          </a:xfrm>
          <a:prstGeom prst="rect">
            <a:avLst/>
          </a:prstGeom>
        </p:spPr>
      </p:pic>
      <p:sp>
        <p:nvSpPr>
          <p:cNvPr id="2" name="標題 1">
            <a:extLst>
              <a:ext uri="{FF2B5EF4-FFF2-40B4-BE49-F238E27FC236}">
                <a16:creationId xmlns:a16="http://schemas.microsoft.com/office/drawing/2014/main" id="{9C9DE503-F7C2-4A40-83F4-4DE931E7D9DE}"/>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zh-TW" altLang="en-US" sz="6600">
                <a:solidFill>
                  <a:schemeClr val="tx1"/>
                </a:solidFill>
                <a:latin typeface="+mj-lt"/>
                <a:ea typeface="微軟正黑體"/>
              </a:rPr>
              <a:t>專案環境</a:t>
            </a:r>
            <a:endParaRPr lang="en-US" altLang="zh-TW" sz="6600">
              <a:solidFill>
                <a:schemeClr val="tx1"/>
              </a:solidFill>
              <a:latin typeface="+mj-lt"/>
              <a:ea typeface="微軟正黑體"/>
            </a:endParaRPr>
          </a:p>
        </p:txBody>
      </p:sp>
      <p:sp>
        <p:nvSpPr>
          <p:cNvPr id="7" name="文字方塊 6">
            <a:extLst>
              <a:ext uri="{FF2B5EF4-FFF2-40B4-BE49-F238E27FC236}">
                <a16:creationId xmlns:a16="http://schemas.microsoft.com/office/drawing/2014/main" id="{39CAB00A-69C4-F7CB-1D59-73B61B2DBE85}"/>
              </a:ext>
            </a:extLst>
          </p:cNvPr>
          <p:cNvSpPr txBox="1"/>
          <p:nvPr/>
        </p:nvSpPr>
        <p:spPr>
          <a:xfrm>
            <a:off x="2695194" y="4352544"/>
            <a:ext cx="6801612" cy="1239894"/>
          </a:xfrm>
          <a:prstGeom prst="rect">
            <a:avLst/>
          </a:prstGeom>
        </p:spPr>
        <p:txBody>
          <a:bodyPr vert="horz" lIns="91440" tIns="45720" rIns="91440" bIns="45720" rtlCol="0">
            <a:normAutofit/>
          </a:bodyPr>
          <a:lstStyle/>
          <a:p>
            <a:pPr algn="ctr" defTabSz="914400">
              <a:spcBef>
                <a:spcPts val="1000"/>
              </a:spcBef>
              <a:buClr>
                <a:schemeClr val="accent2"/>
              </a:buClr>
            </a:pPr>
            <a:endParaRPr lang="zh-TW" altLang="en-US" sz="2000">
              <a:solidFill>
                <a:srgbClr val="FFFFFF"/>
              </a:solidFill>
            </a:endParaRPr>
          </a:p>
        </p:txBody>
      </p:sp>
    </p:spTree>
    <p:extLst>
      <p:ext uri="{BB962C8B-B14F-4D97-AF65-F5344CB8AC3E}">
        <p14:creationId xmlns:p14="http://schemas.microsoft.com/office/powerpoint/2010/main" val="3677443407"/>
      </p:ext>
    </p:extLst>
  </p:cSld>
  <p:clrMapOvr>
    <a:overrideClrMapping bg1="dk1" tx1="lt1" bg2="dk2" tx2="lt2" accent1="accent1" accent2="accent2" accent3="accent3" accent4="accent4" accent5="accent5" accent6="accent6" hlink="hlink" folHlink="folHlink"/>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6950BFC3-D8DA-4A85-94F7-54DA5524770B}">
      <p188:commentRel xmlns:p188="http://schemas.microsoft.com/office/powerpoint/2018/8/main" r:id="rId3"/>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B43B-2097-1F14-2631-57DE084BBE98}"/>
            </a:ext>
          </a:extLst>
        </p:cNvPr>
        <p:cNvGrpSpPr/>
        <p:nvPr/>
      </p:nvGrpSpPr>
      <p:grpSpPr>
        <a:xfrm>
          <a:off x="0" y="0"/>
          <a:ext cx="0" cy="0"/>
          <a:chOff x="0" y="0"/>
          <a:chExt cx="0" cy="0"/>
        </a:xfrm>
      </p:grpSpPr>
      <p:pic>
        <p:nvPicPr>
          <p:cNvPr id="4" name="內容版面配置區 3" descr="金融交易數字">
            <a:extLst>
              <a:ext uri="{FF2B5EF4-FFF2-40B4-BE49-F238E27FC236}">
                <a16:creationId xmlns:a16="http://schemas.microsoft.com/office/drawing/2014/main" id="{335B7354-1EAB-B638-140A-EA825AC0E2CD}"/>
              </a:ext>
            </a:extLst>
          </p:cNvPr>
          <p:cNvPicPr>
            <a:picLocks noGrp="1" noChangeAspect="1"/>
          </p:cNvPicPr>
          <p:nvPr>
            <p:ph idx="1"/>
          </p:nvPr>
        </p:nvPicPr>
        <p:blipFill rotWithShape="1">
          <a:blip r:embed="rId4" cstate="print">
            <a:extLst>
              <a:ext uri="{BEBA8EAE-BF5A-486C-A8C5-ECC9F3942E4B}">
                <a14:imgProps xmlns:a14="http://schemas.microsoft.com/office/drawing/2010/main">
                  <a14:imgLayer r:embed="rId5">
                    <a14:imgEffect>
                      <a14:colorTemperature colorTemp="6600"/>
                    </a14:imgEffect>
                    <a14:imgEffect>
                      <a14:saturation sat="0"/>
                    </a14:imgEffect>
                    <a14:imgEffect>
                      <a14:brightnessContrast bright="-61000" contrast="-48000"/>
                    </a14:imgEffect>
                  </a14:imgLayer>
                </a14:imgProps>
              </a:ext>
              <a:ext uri="{28A0092B-C50C-407E-A947-70E740481C1C}">
                <a14:useLocalDpi xmlns:a14="http://schemas.microsoft.com/office/drawing/2010/main"/>
              </a:ext>
            </a:extLst>
          </a:blip>
          <a:srcRect t="16515" r="5" b="21617"/>
          <a:stretch/>
        </p:blipFill>
        <p:spPr>
          <a:xfrm>
            <a:off x="20" y="10"/>
            <a:ext cx="12191980" cy="6857990"/>
          </a:xfrm>
          <a:prstGeom prst="rect">
            <a:avLst/>
          </a:prstGeom>
        </p:spPr>
      </p:pic>
      <p:sp>
        <p:nvSpPr>
          <p:cNvPr id="2" name="標題 1">
            <a:extLst>
              <a:ext uri="{FF2B5EF4-FFF2-40B4-BE49-F238E27FC236}">
                <a16:creationId xmlns:a16="http://schemas.microsoft.com/office/drawing/2014/main" id="{EC52D511-395C-3357-7CDF-131E2647EED3}"/>
              </a:ext>
            </a:extLst>
          </p:cNvPr>
          <p:cNvSpPr>
            <a:spLocks noGrp="1"/>
          </p:cNvSpPr>
          <p:nvPr>
            <p:ph type="title"/>
          </p:nvPr>
        </p:nvSpPr>
        <p:spPr>
          <a:xfrm>
            <a:off x="1504293" y="2418275"/>
            <a:ext cx="9183414" cy="1645920"/>
          </a:xfrm>
          <a:solidFill>
            <a:schemeClr val="bg1">
              <a:alpha val="60000"/>
            </a:schemeClr>
          </a:solidFill>
          <a:ln w="38100" cap="sq">
            <a:solidFill>
              <a:schemeClr val="tx1"/>
            </a:solidFill>
            <a:miter lim="800000"/>
          </a:ln>
        </p:spPr>
        <p:txBody>
          <a:bodyPr vert="horz" lIns="274320" tIns="182880" rIns="274320" bIns="182880" rtlCol="0" anchor="ctr" anchorCtr="1">
            <a:normAutofit fontScale="90000"/>
          </a:bodyPr>
          <a:lstStyle/>
          <a:p>
            <a:r>
              <a:rPr lang="zh-TW" altLang="en-US" sz="6600" dirty="0">
                <a:solidFill>
                  <a:schemeClr val="tx1"/>
                </a:solidFill>
                <a:latin typeface="+mj-lt"/>
                <a:ea typeface="微軟正黑體"/>
              </a:rPr>
              <a:t>專案實現說明與資料展示</a:t>
            </a:r>
            <a:endParaRPr lang="en-US" altLang="zh-TW" sz="6600" dirty="0">
              <a:solidFill>
                <a:schemeClr val="tx1"/>
              </a:solidFill>
              <a:latin typeface="+mj-lt"/>
              <a:ea typeface="微軟正黑體"/>
            </a:endParaRPr>
          </a:p>
        </p:txBody>
      </p:sp>
      <p:sp>
        <p:nvSpPr>
          <p:cNvPr id="7" name="文字方塊 6">
            <a:extLst>
              <a:ext uri="{FF2B5EF4-FFF2-40B4-BE49-F238E27FC236}">
                <a16:creationId xmlns:a16="http://schemas.microsoft.com/office/drawing/2014/main" id="{5543C697-056A-4E7C-EE7C-24CC288DFE4F}"/>
              </a:ext>
            </a:extLst>
          </p:cNvPr>
          <p:cNvSpPr txBox="1"/>
          <p:nvPr/>
        </p:nvSpPr>
        <p:spPr>
          <a:xfrm>
            <a:off x="2695194" y="4352544"/>
            <a:ext cx="6801612" cy="1239894"/>
          </a:xfrm>
          <a:prstGeom prst="rect">
            <a:avLst/>
          </a:prstGeom>
        </p:spPr>
        <p:txBody>
          <a:bodyPr vert="horz" lIns="91440" tIns="45720" rIns="91440" bIns="45720" rtlCol="0">
            <a:normAutofit/>
          </a:bodyPr>
          <a:lstStyle/>
          <a:p>
            <a:pPr algn="ctr" defTabSz="914400">
              <a:spcBef>
                <a:spcPts val="1000"/>
              </a:spcBef>
              <a:buClr>
                <a:schemeClr val="accent2"/>
              </a:buClr>
            </a:pPr>
            <a:endParaRPr lang="zh-TW" altLang="en-US" sz="2000">
              <a:solidFill>
                <a:srgbClr val="FFFFFF"/>
              </a:solidFill>
            </a:endParaRPr>
          </a:p>
        </p:txBody>
      </p:sp>
    </p:spTree>
    <p:extLst>
      <p:ext uri="{BB962C8B-B14F-4D97-AF65-F5344CB8AC3E}">
        <p14:creationId xmlns:p14="http://schemas.microsoft.com/office/powerpoint/2010/main" val="297839895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6950BFC3-D8DA-4A85-94F7-54DA5524770B}">
      <p188:commentRel xmlns:p188="http://schemas.microsoft.com/office/powerpoint/2018/8/main" r:id="rId3"/>
    </p:ext>
  </p:extLs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B78894-19E5-4916-B37E-B4A80B9B8D52}"/>
              </a:ext>
            </a:extLst>
          </p:cNvPr>
          <p:cNvSpPr>
            <a:spLocks noGrp="1"/>
          </p:cNvSpPr>
          <p:nvPr>
            <p:ph type="title"/>
          </p:nvPr>
        </p:nvSpPr>
        <p:spPr>
          <a:xfrm>
            <a:off x="965198" y="2220687"/>
            <a:ext cx="6212764" cy="2162424"/>
          </a:xfrm>
          <a:noFill/>
          <a:ln>
            <a:solidFill>
              <a:schemeClr val="bg1"/>
            </a:solidFill>
          </a:ln>
        </p:spPr>
        <p:txBody>
          <a:bodyPr vert="horz" wrap="square" lIns="274320" tIns="182880" rIns="274320" bIns="182880" rtlCol="0" anchor="ctr" anchorCtr="1">
            <a:normAutofit/>
          </a:bodyPr>
          <a:lstStyle/>
          <a:p>
            <a:r>
              <a:rPr lang="zh-TW" altLang="en-US" sz="4000" dirty="0">
                <a:solidFill>
                  <a:schemeClr val="bg1"/>
                </a:solidFill>
                <a:latin typeface="Microsoft JhengHei UI"/>
                <a:ea typeface="Microsoft JhengHei UI"/>
              </a:rPr>
              <a:t>專案實現內容說明</a:t>
            </a:r>
            <a:endParaRPr lang="zh-TW" sz="4000" dirty="0">
              <a:solidFill>
                <a:schemeClr val="bg1"/>
              </a:solidFill>
              <a:latin typeface="Microsoft JhengHei UI"/>
              <a:ea typeface="Microsoft JhengHei UI"/>
            </a:endParaRPr>
          </a:p>
        </p:txBody>
      </p:sp>
      <p:sp>
        <p:nvSpPr>
          <p:cNvPr id="25" name="Rectangle 24">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4206737"/>
      </p:ext>
    </p:extLst>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28307" y="303525"/>
            <a:ext cx="9335386" cy="1303268"/>
          </a:xfrm>
          <a:solidFill>
            <a:srgbClr val="FFFFFF">
              <a:alpha val="50196"/>
            </a:srgbClr>
          </a:solidFill>
        </p:spPr>
        <p:txBody>
          <a:bodyPr/>
          <a:lstStyle/>
          <a:p>
            <a:r>
              <a:rPr lang="en-US" altLang="zh-TW" sz="4400" b="1" dirty="0">
                <a:latin typeface="+mn-ea"/>
                <a:ea typeface="+mn-ea"/>
              </a:rPr>
              <a:t>MADRL</a:t>
            </a:r>
            <a:r>
              <a:rPr lang="zh-TW" altLang="en-US" sz="4400" b="1" dirty="0">
                <a:latin typeface="+mn-ea"/>
                <a:ea typeface="+mn-ea"/>
              </a:rPr>
              <a:t>（</a:t>
            </a:r>
            <a:r>
              <a:rPr lang="en-US" altLang="zh-TW" sz="4400" b="1" dirty="0">
                <a:latin typeface="+mn-ea"/>
                <a:ea typeface="+mn-ea"/>
              </a:rPr>
              <a:t>Multi-Agent Deep Reinforcement Learning)</a:t>
            </a:r>
            <a:endParaRPr lang="zh-TW" altLang="en-US" sz="4400">
              <a:latin typeface="+mj-ea"/>
              <a:ea typeface="+mj-ea"/>
            </a:endParaRPr>
          </a:p>
        </p:txBody>
      </p:sp>
      <p:sp>
        <p:nvSpPr>
          <p:cNvPr id="3" name="文字版面配置區 2"/>
          <p:cNvSpPr>
            <a:spLocks noGrp="1"/>
          </p:cNvSpPr>
          <p:nvPr>
            <p:ph type="body" idx="1"/>
          </p:nvPr>
        </p:nvSpPr>
        <p:spPr>
          <a:xfrm>
            <a:off x="477728" y="1897706"/>
            <a:ext cx="10697828" cy="4513726"/>
          </a:xfrm>
        </p:spPr>
        <p:txBody>
          <a:bodyPr anchor="t"/>
          <a:lstStyle/>
          <a:p>
            <a:pPr marL="203195" indent="0">
              <a:buNone/>
            </a:pPr>
            <a:r>
              <a:rPr lang="en-US" altLang="zh-TW" sz="3200" b="1" dirty="0">
                <a:latin typeface="+mn-ea"/>
                <a:ea typeface="+mn-ea"/>
              </a:rPr>
              <a:t>MADRL</a:t>
            </a:r>
            <a:r>
              <a:rPr lang="en-US" altLang="zh-TW" b="1" dirty="0">
                <a:latin typeface="+mn-ea"/>
                <a:ea typeface="+mn-ea"/>
              </a:rPr>
              <a:t>(</a:t>
            </a:r>
            <a:r>
              <a:rPr lang="zh-TW" altLang="en-US" b="1" dirty="0">
                <a:latin typeface="+mn-ea"/>
                <a:ea typeface="+mn-ea"/>
              </a:rPr>
              <a:t>多智能體深度強化學習），</a:t>
            </a:r>
            <a:r>
              <a:rPr lang="zh-TW" altLang="en-US" dirty="0">
                <a:latin typeface="+mn-ea"/>
                <a:ea typeface="+mn-ea"/>
              </a:rPr>
              <a:t>是一種強化學習的擴展形式，用於處理多個智能體在共享環境中相互作用的問題。在</a:t>
            </a:r>
            <a:r>
              <a:rPr lang="en-US" altLang="zh-TW" dirty="0">
                <a:latin typeface="+mn-ea"/>
                <a:ea typeface="+mn-ea"/>
              </a:rPr>
              <a:t>MADRL</a:t>
            </a:r>
            <a:r>
              <a:rPr lang="zh-TW" altLang="en-US" dirty="0">
                <a:latin typeface="+mn-ea"/>
                <a:ea typeface="+mn-ea"/>
              </a:rPr>
              <a:t>中，</a:t>
            </a:r>
            <a:r>
              <a:rPr lang="zh-TW" altLang="en-US" dirty="0">
                <a:solidFill>
                  <a:srgbClr val="FF0000"/>
                </a:solidFill>
                <a:latin typeface="+mn-ea"/>
                <a:ea typeface="+mn-ea"/>
              </a:rPr>
              <a:t>每個智能體都是一個獨立的學習代理</a:t>
            </a:r>
            <a:r>
              <a:rPr lang="zh-TW" altLang="en-US" dirty="0">
                <a:latin typeface="+mn-ea"/>
                <a:ea typeface="+mn-ea"/>
              </a:rPr>
              <a:t>，</a:t>
            </a:r>
            <a:r>
              <a:rPr lang="zh-TW" altLang="en-US" dirty="0">
                <a:solidFill>
                  <a:srgbClr val="FF0000"/>
                </a:solidFill>
                <a:latin typeface="+mn-ea"/>
                <a:ea typeface="+mn-ea"/>
              </a:rPr>
              <a:t>通過與環境的交互來學習最佳的行為策略</a:t>
            </a:r>
            <a:r>
              <a:rPr lang="zh-TW" altLang="en-US" dirty="0">
                <a:latin typeface="+mn-ea"/>
                <a:ea typeface="+mn-ea"/>
              </a:rPr>
              <a:t>，以實現共同的目標或任務。</a:t>
            </a:r>
            <a:r>
              <a:rPr lang="en-US" altLang="zh-TW" dirty="0">
                <a:latin typeface="+mn-ea"/>
                <a:ea typeface="+mn-ea"/>
              </a:rPr>
              <a:t>(MADRL</a:t>
            </a:r>
            <a:r>
              <a:rPr lang="zh-TW" altLang="en-US" dirty="0">
                <a:latin typeface="+mn-ea"/>
                <a:ea typeface="+mn-ea"/>
              </a:rPr>
              <a:t>更加著重於利用個體對環境的交互來學習最佳策略</a:t>
            </a:r>
            <a:r>
              <a:rPr lang="en-US" altLang="zh-TW" dirty="0">
                <a:latin typeface="+mn-ea"/>
                <a:ea typeface="+mn-ea"/>
              </a:rPr>
              <a:t>)</a:t>
            </a:r>
            <a:endParaRPr lang="en-US" altLang="zh-TW" dirty="0">
              <a:latin typeface="+mj-ea"/>
              <a:ea typeface="+mj-ea"/>
            </a:endParaRPr>
          </a:p>
          <a:p>
            <a:pPr marL="203195" indent="0">
              <a:buNone/>
            </a:pPr>
            <a:r>
              <a:rPr lang="zh-TW" altLang="en-US" sz="3200" b="1" dirty="0">
                <a:latin typeface="+mn-ea"/>
                <a:ea typeface="+mn-ea"/>
              </a:rPr>
              <a:t>理念</a:t>
            </a:r>
            <a:endParaRPr lang="en-US" altLang="zh-TW" sz="3200" b="1" dirty="0">
              <a:latin typeface="+mj-ea"/>
              <a:ea typeface="+mj-ea"/>
            </a:endParaRPr>
          </a:p>
          <a:p>
            <a:pPr marL="203195" indent="0">
              <a:buNone/>
            </a:pPr>
            <a:r>
              <a:rPr lang="zh-TW" altLang="en-US" dirty="0">
                <a:latin typeface="+mn-ea"/>
                <a:ea typeface="+mn-ea"/>
              </a:rPr>
              <a:t>讓每個智能體通過</a:t>
            </a:r>
            <a:r>
              <a:rPr lang="zh-TW" altLang="en-US" dirty="0">
                <a:solidFill>
                  <a:srgbClr val="FF0000"/>
                </a:solidFill>
                <a:latin typeface="+mn-ea"/>
                <a:ea typeface="+mn-ea"/>
              </a:rPr>
              <a:t>觀察環境狀態</a:t>
            </a:r>
            <a:r>
              <a:rPr lang="zh-TW" altLang="en-US" dirty="0">
                <a:latin typeface="+mn-ea"/>
                <a:ea typeface="+mn-ea"/>
              </a:rPr>
              <a:t>、</a:t>
            </a:r>
            <a:r>
              <a:rPr lang="zh-TW" altLang="en-US" dirty="0">
                <a:solidFill>
                  <a:srgbClr val="FF0000"/>
                </a:solidFill>
                <a:latin typeface="+mn-ea"/>
                <a:ea typeface="+mn-ea"/>
              </a:rPr>
              <a:t>選擇行動</a:t>
            </a:r>
            <a:r>
              <a:rPr lang="zh-TW" altLang="en-US" dirty="0">
                <a:latin typeface="+mn-ea"/>
                <a:ea typeface="+mn-ea"/>
              </a:rPr>
              <a:t>和</a:t>
            </a:r>
            <a:r>
              <a:rPr lang="zh-TW" altLang="en-US" dirty="0">
                <a:solidFill>
                  <a:srgbClr val="FF0000"/>
                </a:solidFill>
                <a:latin typeface="+mn-ea"/>
                <a:ea typeface="+mn-ea"/>
              </a:rPr>
              <a:t>獲得獎勵</a:t>
            </a:r>
            <a:r>
              <a:rPr lang="zh-TW" altLang="en-US" dirty="0">
                <a:latin typeface="+mn-ea"/>
                <a:ea typeface="+mn-ea"/>
              </a:rPr>
              <a:t>來學習，並透過與其他智能體的交互來提高其性能。通常使用</a:t>
            </a:r>
            <a:r>
              <a:rPr lang="zh-TW" altLang="en-US" dirty="0">
                <a:solidFill>
                  <a:srgbClr val="FF0000"/>
                </a:solidFill>
                <a:latin typeface="+mn-ea"/>
                <a:ea typeface="+mn-ea"/>
              </a:rPr>
              <a:t>深度神經網絡</a:t>
            </a:r>
            <a:r>
              <a:rPr lang="zh-TW" altLang="en-US" dirty="0">
                <a:latin typeface="+mn-ea"/>
                <a:ea typeface="+mn-ea"/>
              </a:rPr>
              <a:t>來近似價值函數或策略函數，從而實現對複雜環境和高維狀態空間的學習和表示。</a:t>
            </a:r>
            <a:endParaRPr lang="en-US" altLang="zh-TW" dirty="0">
              <a:latin typeface="+mj-ea"/>
              <a:ea typeface="+mj-ea"/>
            </a:endParaRPr>
          </a:p>
          <a:p>
            <a:pPr marL="203195" indent="0">
              <a:buNone/>
            </a:pPr>
            <a:r>
              <a:rPr lang="zh-TW" altLang="en-US" sz="3200" b="1" dirty="0">
                <a:latin typeface="+mn-ea"/>
                <a:ea typeface="+mn-ea"/>
              </a:rPr>
              <a:t>優點</a:t>
            </a:r>
            <a:endParaRPr lang="en-US" altLang="zh-TW" sz="3200" b="1" dirty="0">
              <a:latin typeface="+mj-ea"/>
              <a:ea typeface="+mj-ea"/>
            </a:endParaRPr>
          </a:p>
          <a:p>
            <a:pPr marL="203195" indent="0">
              <a:buNone/>
            </a:pPr>
            <a:r>
              <a:rPr lang="zh-TW" altLang="en-US" b="1" dirty="0">
                <a:solidFill>
                  <a:srgbClr val="FF0000"/>
                </a:solidFill>
                <a:latin typeface="+mn-ea"/>
                <a:ea typeface="+mn-ea"/>
              </a:rPr>
              <a:t>強大的表示能力</a:t>
            </a:r>
            <a:r>
              <a:rPr lang="en-US" altLang="zh-TW" dirty="0">
                <a:latin typeface="+mn-ea"/>
                <a:ea typeface="+mn-ea"/>
              </a:rPr>
              <a:t>:</a:t>
            </a:r>
            <a:r>
              <a:rPr lang="zh-TW" altLang="en-US" dirty="0">
                <a:latin typeface="+mn-ea"/>
                <a:ea typeface="+mn-ea"/>
              </a:rPr>
              <a:t> 可以應用於處理多樣的環境和多代理者的結構。</a:t>
            </a:r>
            <a:endParaRPr lang="zh-TW" altLang="en-US" dirty="0">
              <a:latin typeface="+mj-ea"/>
              <a:ea typeface="+mj-ea"/>
            </a:endParaRPr>
          </a:p>
          <a:p>
            <a:pPr marL="203195" indent="0">
              <a:buNone/>
            </a:pPr>
            <a:r>
              <a:rPr lang="zh-TW" altLang="en-US" b="1" dirty="0">
                <a:solidFill>
                  <a:srgbClr val="FF0000"/>
                </a:solidFill>
                <a:latin typeface="+mn-ea"/>
                <a:ea typeface="+mn-ea"/>
              </a:rPr>
              <a:t>靈活性高</a:t>
            </a:r>
            <a:r>
              <a:rPr lang="en-US" altLang="zh-TW" dirty="0">
                <a:latin typeface="+mn-ea"/>
                <a:ea typeface="+mn-ea"/>
              </a:rPr>
              <a:t>:</a:t>
            </a:r>
            <a:r>
              <a:rPr lang="zh-TW" altLang="en-US" dirty="0">
                <a:latin typeface="+mn-ea"/>
                <a:ea typeface="+mn-ea"/>
              </a:rPr>
              <a:t> 可以應用於多種不同的問題領域。</a:t>
            </a:r>
            <a:endParaRPr lang="en-US" altLang="zh-TW" dirty="0">
              <a:latin typeface="+mj-ea"/>
              <a:ea typeface="+mj-ea"/>
            </a:endParaRPr>
          </a:p>
          <a:p>
            <a:pPr marL="203195" indent="0">
              <a:buNone/>
            </a:pPr>
            <a:endParaRPr lang="en-US" altLang="zh-TW" dirty="0">
              <a:latin typeface="+mj-ea"/>
              <a:ea typeface="+mj-ea"/>
            </a:endParaRPr>
          </a:p>
          <a:p>
            <a:pPr marL="203195" indent="0">
              <a:buNone/>
            </a:pPr>
            <a:r>
              <a:rPr lang="zh-TW" altLang="en-US" sz="3200" b="1" dirty="0">
                <a:latin typeface="+mj-ea"/>
                <a:ea typeface="+mj-ea"/>
              </a:rPr>
              <a:t>實現理念</a:t>
            </a:r>
            <a:endParaRPr lang="en-US" altLang="zh-TW" sz="3200" b="1" dirty="0">
              <a:latin typeface="+mj-ea"/>
              <a:ea typeface="+mj-ea"/>
            </a:endParaRPr>
          </a:p>
          <a:p>
            <a:pPr marL="203195" indent="0">
              <a:buNone/>
            </a:pPr>
            <a:r>
              <a:rPr lang="zh-TW" altLang="en-US" dirty="0">
                <a:latin typeface="+mn-ea"/>
                <a:ea typeface="+mn-ea"/>
              </a:rPr>
              <a:t>因為其原理和基礎架構和</a:t>
            </a:r>
            <a:r>
              <a:rPr lang="en-US" altLang="zh-TW" dirty="0" err="1">
                <a:latin typeface="+mn-ea"/>
                <a:ea typeface="+mn-ea"/>
              </a:rPr>
              <a:t>Informarl</a:t>
            </a:r>
            <a:r>
              <a:rPr lang="zh-TW" altLang="en-US" dirty="0">
                <a:latin typeface="+mn-ea"/>
                <a:ea typeface="+mn-ea"/>
              </a:rPr>
              <a:t>相似，故選用此篇與前篇模型結合增強結果產出作為專題實現的內容。</a:t>
            </a:r>
            <a:endParaRPr lang="zh-TW" altLang="en-US" dirty="0"/>
          </a:p>
          <a:p>
            <a:pPr marL="203195" indent="0">
              <a:buNone/>
            </a:pPr>
            <a:endParaRPr lang="en-US" altLang="zh-TW" b="1" dirty="0"/>
          </a:p>
        </p:txBody>
      </p:sp>
    </p:spTree>
    <p:extLst>
      <p:ext uri="{BB962C8B-B14F-4D97-AF65-F5344CB8AC3E}">
        <p14:creationId xmlns:p14="http://schemas.microsoft.com/office/powerpoint/2010/main" val="560997674"/>
      </p:ext>
    </p:extLst>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4" name="文字方塊 3"/>
          <p:cNvSpPr txBox="1"/>
          <p:nvPr/>
        </p:nvSpPr>
        <p:spPr>
          <a:xfrm>
            <a:off x="1570891" y="109517"/>
            <a:ext cx="4525108" cy="1015663"/>
          </a:xfrm>
          <a:prstGeom prst="rect">
            <a:avLst/>
          </a:prstGeom>
          <a:noFill/>
        </p:spPr>
        <p:txBody>
          <a:bodyPr wrap="square" rtlCol="0">
            <a:spAutoFit/>
          </a:bodyPr>
          <a:lstStyle/>
          <a:p>
            <a:r>
              <a:rPr lang="en-US" altLang="zh-TW" sz="6000" b="1" dirty="0">
                <a:latin typeface="+mn-ea"/>
              </a:rPr>
              <a:t>MADRL</a:t>
            </a:r>
            <a:endParaRPr lang="zh-TW" altLang="en-US" sz="6000" b="1"/>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8942" y="937865"/>
            <a:ext cx="6554115" cy="4982270"/>
          </a:xfrm>
          <a:prstGeom prst="rect">
            <a:avLst/>
          </a:prstGeom>
        </p:spPr>
      </p:pic>
      <p:sp>
        <p:nvSpPr>
          <p:cNvPr id="3" name="文字方塊 2"/>
          <p:cNvSpPr txBox="1"/>
          <p:nvPr/>
        </p:nvSpPr>
        <p:spPr>
          <a:xfrm>
            <a:off x="7262037" y="5703456"/>
            <a:ext cx="2153551" cy="369332"/>
          </a:xfrm>
          <a:prstGeom prst="rect">
            <a:avLst/>
          </a:prstGeom>
          <a:noFill/>
        </p:spPr>
        <p:txBody>
          <a:bodyPr wrap="square" rtlCol="0">
            <a:spAutoFit/>
          </a:bodyPr>
          <a:lstStyle/>
          <a:p>
            <a:r>
              <a:rPr lang="zh-TW" altLang="en-US"/>
              <a:t>模型參數</a:t>
            </a:r>
          </a:p>
        </p:txBody>
      </p:sp>
    </p:spTree>
    <p:extLst>
      <p:ext uri="{BB962C8B-B14F-4D97-AF65-F5344CB8AC3E}">
        <p14:creationId xmlns:p14="http://schemas.microsoft.com/office/powerpoint/2010/main" val="1689529357"/>
      </p:ext>
    </p:extLst>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445477" y="451104"/>
            <a:ext cx="11661179" cy="1178404"/>
          </a:xfrm>
          <a:prstGeom prst="rect">
            <a:avLst/>
          </a:prstGeom>
          <a:solidFill>
            <a:srgbClr val="FFFFFF">
              <a:alpha val="50196"/>
            </a:srgbClr>
          </a:solidFill>
        </p:spPr>
        <p:txBody>
          <a:bodyPr spcFirstLastPara="1" vert="horz" wrap="square" lIns="121900" tIns="121900" rIns="121900" bIns="121900" rtlCol="0" anchor="t" anchorCtr="0">
            <a:noAutofit/>
          </a:bodyPr>
          <a:lstStyle/>
          <a:p>
            <a:r>
              <a:rPr lang="en-US" altLang="zh-TW" b="1" dirty="0">
                <a:latin typeface="+mn-ea"/>
                <a:ea typeface="+mn-ea"/>
              </a:rPr>
              <a:t>MADRL-BASED</a:t>
            </a:r>
            <a:r>
              <a:rPr lang="zh-TW" altLang="en-US" b="1" dirty="0">
                <a:latin typeface="+mn-ea"/>
                <a:ea typeface="+mn-ea"/>
              </a:rPr>
              <a:t> </a:t>
            </a:r>
            <a:r>
              <a:rPr lang="en-US" altLang="zh-TW" b="1" dirty="0">
                <a:latin typeface="+mn-ea"/>
                <a:ea typeface="+mn-ea"/>
              </a:rPr>
              <a:t>UAVS</a:t>
            </a:r>
            <a:r>
              <a:rPr lang="zh-TW" altLang="en-US" b="1" dirty="0">
                <a:latin typeface="+mn-ea"/>
                <a:ea typeface="+mn-ea"/>
              </a:rPr>
              <a:t> </a:t>
            </a:r>
            <a:r>
              <a:rPr lang="en-US" altLang="zh-TW" b="1" dirty="0">
                <a:latin typeface="+mn-ea"/>
                <a:ea typeface="+mn-ea"/>
              </a:rPr>
              <a:t>TRAJECTORY</a:t>
            </a:r>
            <a:r>
              <a:rPr lang="zh-TW" altLang="en-US" b="1" dirty="0">
                <a:latin typeface="+mn-ea"/>
                <a:ea typeface="+mn-ea"/>
              </a:rPr>
              <a:t> </a:t>
            </a:r>
            <a:r>
              <a:rPr lang="en-US" altLang="zh-TW" b="1" dirty="0">
                <a:latin typeface="+mn-ea"/>
                <a:ea typeface="+mn-ea"/>
              </a:rPr>
              <a:t>DESIGN</a:t>
            </a:r>
            <a:r>
              <a:rPr lang="zh-TW" altLang="en-US" b="1" dirty="0">
                <a:latin typeface="+mn-ea"/>
                <a:ea typeface="+mn-ea"/>
              </a:rPr>
              <a:t> </a:t>
            </a:r>
            <a:r>
              <a:rPr lang="en-US" altLang="zh-TW" b="1" dirty="0">
                <a:latin typeface="+mn-ea"/>
                <a:ea typeface="+mn-ea"/>
              </a:rPr>
              <a:t>WITH</a:t>
            </a:r>
            <a:r>
              <a:rPr lang="zh-TW" altLang="en-US" b="1" dirty="0">
                <a:latin typeface="+mn-ea"/>
                <a:ea typeface="+mn-ea"/>
              </a:rPr>
              <a:t> </a:t>
            </a:r>
            <a:r>
              <a:rPr lang="en-US" altLang="zh-TW" b="1" dirty="0">
                <a:latin typeface="+mn-ea"/>
                <a:ea typeface="+mn-ea"/>
              </a:rPr>
              <a:t>ANTI-COLLISION</a:t>
            </a:r>
            <a:r>
              <a:rPr lang="zh-TW" altLang="en-US" b="1" dirty="0">
                <a:latin typeface="+mn-ea"/>
                <a:ea typeface="+mn-ea"/>
              </a:rPr>
              <a:t> </a:t>
            </a:r>
            <a:r>
              <a:rPr lang="en-US" altLang="zh-TW" b="1" dirty="0">
                <a:latin typeface="+mn-ea"/>
                <a:ea typeface="+mn-ea"/>
              </a:rPr>
              <a:t>MECHANISM</a:t>
            </a:r>
            <a:endParaRPr lang="en-US" altLang="zh-TW" sz="4000">
              <a:solidFill>
                <a:srgbClr val="000000"/>
              </a:solidFill>
            </a:endParaRPr>
          </a:p>
        </p:txBody>
      </p:sp>
      <p:sp>
        <p:nvSpPr>
          <p:cNvPr id="1891" name="Google Shape;1891;p36"/>
          <p:cNvSpPr txBox="1">
            <a:spLocks noGrp="1"/>
          </p:cNvSpPr>
          <p:nvPr>
            <p:ph type="body" idx="1"/>
          </p:nvPr>
        </p:nvSpPr>
        <p:spPr>
          <a:xfrm>
            <a:off x="965184" y="2005122"/>
            <a:ext cx="10148293" cy="4852878"/>
          </a:xfrm>
          <a:prstGeom prst="rect">
            <a:avLst/>
          </a:prstGeom>
        </p:spPr>
        <p:txBody>
          <a:bodyPr spcFirstLastPara="1" vert="horz" wrap="square" lIns="121900" tIns="121900" rIns="121900" bIns="121900" rtlCol="0" anchor="t" anchorCtr="0">
            <a:noAutofit/>
          </a:bodyPr>
          <a:lstStyle/>
          <a:p>
            <a:pPr marL="0" indent="0">
              <a:buNone/>
            </a:pPr>
            <a:r>
              <a:rPr lang="en-US" altLang="zh-TW" sz="3200" b="1" dirty="0">
                <a:solidFill>
                  <a:srgbClr val="FF0000"/>
                </a:solidFill>
                <a:latin typeface="+mn-ea"/>
                <a:ea typeface="+mn-ea"/>
              </a:rPr>
              <a:t>3DQN </a:t>
            </a:r>
            <a:r>
              <a:rPr lang="zh-TW" altLang="en-US" sz="3200" b="1" dirty="0">
                <a:solidFill>
                  <a:srgbClr val="FF0000"/>
                </a:solidFill>
                <a:latin typeface="+mn-ea"/>
                <a:ea typeface="+mn-ea"/>
              </a:rPr>
              <a:t>學習算法</a:t>
            </a:r>
            <a:endParaRPr lang="en-US" altLang="zh-TW" sz="1800">
              <a:latin typeface="+mj-ea"/>
              <a:ea typeface="+mj-ea"/>
            </a:endParaRPr>
          </a:p>
          <a:p>
            <a:pPr marL="0" indent="0">
              <a:buNone/>
            </a:pPr>
            <a:r>
              <a:rPr lang="zh-TW" altLang="en-US" sz="1800" dirty="0">
                <a:latin typeface="+mn-ea"/>
                <a:ea typeface="+mn-ea"/>
              </a:rPr>
              <a:t>用來估計無人機在不同軌道選擇下的</a:t>
            </a:r>
            <a:r>
              <a:rPr lang="en-US" altLang="zh-TW" sz="1800" dirty="0">
                <a:latin typeface="+mn-ea"/>
                <a:ea typeface="+mn-ea"/>
              </a:rPr>
              <a:t>Q</a:t>
            </a:r>
            <a:r>
              <a:rPr lang="zh-TW" altLang="en-US" sz="1800" dirty="0">
                <a:latin typeface="+mn-ea"/>
                <a:ea typeface="+mn-ea"/>
              </a:rPr>
              <a:t>值（行動價值），幫助無人機學習最佳的軌道選擇策略。</a:t>
            </a:r>
            <a:endParaRPr lang="en-US" altLang="zh-TW" sz="1800">
              <a:solidFill>
                <a:schemeClr val="tx1"/>
              </a:solidFill>
              <a:latin typeface="+mj-ea"/>
              <a:ea typeface="+mj-ea"/>
            </a:endParaRPr>
          </a:p>
          <a:p>
            <a:pPr marL="0" indent="0">
              <a:buNone/>
            </a:pPr>
            <a:endParaRPr lang="en-US" altLang="zh-TW" sz="1800">
              <a:solidFill>
                <a:schemeClr val="tx1"/>
              </a:solidFill>
              <a:latin typeface="+mj-ea"/>
              <a:ea typeface="+mj-ea"/>
            </a:endParaRPr>
          </a:p>
          <a:p>
            <a:pPr marL="0" indent="0">
              <a:buNone/>
            </a:pPr>
            <a:r>
              <a:rPr lang="en-US" altLang="zh-TW" sz="1800" dirty="0">
                <a:latin typeface="+mn-ea"/>
                <a:ea typeface="+mn-ea"/>
              </a:rPr>
              <a:t>3DQN </a:t>
            </a:r>
            <a:r>
              <a:rPr lang="zh-TW" altLang="en-US" sz="1800" dirty="0">
                <a:latin typeface="+mn-ea"/>
                <a:ea typeface="+mn-ea"/>
              </a:rPr>
              <a:t>提供優化決策的能力，而掩碼機制確保這些決策在執行時避免碰撞。掩碼機制引導</a:t>
            </a:r>
            <a:r>
              <a:rPr lang="en-US" altLang="zh-TW" sz="1800" dirty="0">
                <a:latin typeface="+mn-ea"/>
                <a:ea typeface="+mn-ea"/>
              </a:rPr>
              <a:t>3DQN</a:t>
            </a:r>
            <a:r>
              <a:rPr lang="zh-TW" altLang="en-US" sz="1800" dirty="0">
                <a:latin typeface="+mn-ea"/>
                <a:ea typeface="+mn-ea"/>
              </a:rPr>
              <a:t>在安全約束下進行學習，從而實現高效、安全的多無人機軌道設計。</a:t>
            </a:r>
            <a:endParaRPr lang="en-US" altLang="zh-TW" sz="1800">
              <a:latin typeface="+mj-ea"/>
              <a:ea typeface="+mj-ea"/>
            </a:endParaRPr>
          </a:p>
          <a:p>
            <a:pPr marL="0" indent="0">
              <a:buNone/>
            </a:pPr>
            <a:endParaRPr lang="en-US" altLang="zh-TW" sz="1800">
              <a:latin typeface="+mj-ea"/>
              <a:ea typeface="+mj-ea"/>
            </a:endParaRPr>
          </a:p>
          <a:p>
            <a:pPr marL="0" indent="0">
              <a:buNone/>
            </a:pPr>
            <a:r>
              <a:rPr lang="zh-TW" altLang="en-US" sz="1800" dirty="0">
                <a:latin typeface="+mn-ea"/>
                <a:ea typeface="+mn-ea"/>
              </a:rPr>
              <a:t>控制器將根據</a:t>
            </a:r>
            <a:r>
              <a:rPr lang="en-US" altLang="zh-CN" sz="1800" dirty="0">
                <a:latin typeface="+mn-ea"/>
                <a:ea typeface="+mn-ea"/>
              </a:rPr>
              <a:t>Double Dueling Deep Q Network (3DQN)</a:t>
            </a:r>
            <a:r>
              <a:rPr lang="zh-TW" altLang="en-US" sz="1800" dirty="0">
                <a:latin typeface="+mn-ea"/>
                <a:ea typeface="+mn-ea"/>
              </a:rPr>
              <a:t>學習演算法更新</a:t>
            </a:r>
            <a:r>
              <a:rPr lang="en-US" altLang="zh-TW" sz="1800" dirty="0">
                <a:latin typeface="+mn-ea"/>
                <a:ea typeface="+mn-ea"/>
              </a:rPr>
              <a:t>NN(</a:t>
            </a:r>
            <a:r>
              <a:rPr lang="zh-TW" altLang="en-US" sz="1800" dirty="0">
                <a:latin typeface="+mn-ea"/>
                <a:ea typeface="+mn-ea"/>
              </a:rPr>
              <a:t>神經網路</a:t>
            </a:r>
            <a:r>
              <a:rPr lang="en-US" altLang="zh-TW" sz="1800" dirty="0">
                <a:latin typeface="+mn-ea"/>
                <a:ea typeface="+mn-ea"/>
              </a:rPr>
              <a:t>)</a:t>
            </a:r>
            <a:r>
              <a:rPr lang="zh-TW" altLang="en-US" sz="1800" dirty="0">
                <a:latin typeface="+mn-ea"/>
                <a:ea typeface="+mn-ea"/>
              </a:rPr>
              <a:t> 參數，並與每個代理共享新的模型。為了降低複雜性，提高效能，並利用集中訓練和分散式執行範式，訓練後的策略</a:t>
            </a:r>
            <a:r>
              <a:rPr lang="en-US" altLang="zh-TW" sz="1800" dirty="0">
                <a:latin typeface="+mn-ea"/>
                <a:ea typeface="+mn-ea"/>
              </a:rPr>
              <a:t>π</a:t>
            </a:r>
            <a:r>
              <a:rPr lang="zh-TW" altLang="en-US" sz="1800" dirty="0">
                <a:latin typeface="+mn-ea"/>
                <a:ea typeface="+mn-ea"/>
              </a:rPr>
              <a:t>在所有代理之間共享，這樣</a:t>
            </a:r>
            <a:r>
              <a:rPr lang="zh-TW" altLang="en-US" sz="1800" dirty="0">
                <a:solidFill>
                  <a:srgbClr val="FF0000"/>
                </a:solidFill>
                <a:latin typeface="+mn-ea"/>
                <a:ea typeface="+mn-ea"/>
              </a:rPr>
              <a:t>每個代理程式都可以利用相同的策略</a:t>
            </a:r>
            <a:r>
              <a:rPr lang="zh-TW" altLang="en-US" sz="1800" dirty="0">
                <a:latin typeface="+mn-ea"/>
                <a:ea typeface="+mn-ea"/>
              </a:rPr>
              <a:t>。此外，集中訓練</a:t>
            </a:r>
            <a:r>
              <a:rPr lang="zh-TW" altLang="en-US" sz="1800" dirty="0">
                <a:solidFill>
                  <a:srgbClr val="FF0000"/>
                </a:solidFill>
                <a:latin typeface="+mn-ea"/>
                <a:ea typeface="+mn-ea"/>
              </a:rPr>
              <a:t>避免了</a:t>
            </a:r>
            <a:r>
              <a:rPr lang="en-US" altLang="zh-TW" sz="1800" dirty="0">
                <a:solidFill>
                  <a:srgbClr val="FF0000"/>
                </a:solidFill>
                <a:latin typeface="+mn-ea"/>
                <a:ea typeface="+mn-ea"/>
              </a:rPr>
              <a:t>U</a:t>
            </a:r>
            <a:r>
              <a:rPr lang="zh-TW" altLang="en-US" sz="1800" dirty="0">
                <a:solidFill>
                  <a:srgbClr val="FF0000"/>
                </a:solidFill>
                <a:latin typeface="+mn-ea"/>
                <a:ea typeface="+mn-ea"/>
              </a:rPr>
              <a:t>代理者的高能耗</a:t>
            </a:r>
            <a:r>
              <a:rPr lang="zh-TW" altLang="en-US" sz="1800" dirty="0">
                <a:latin typeface="+mn-ea"/>
                <a:ea typeface="+mn-ea"/>
              </a:rPr>
              <a:t>，而分散式執行則透過本地模型副本，保證了每個代理者在新的觀察到來時能夠快速行動，減少可能的延遲。</a:t>
            </a:r>
            <a:endParaRPr lang="en-US" altLang="zh-TW" sz="1800">
              <a:solidFill>
                <a:schemeClr val="tx1"/>
              </a:solidFill>
              <a:latin typeface="+mj-ea"/>
              <a:ea typeface="+mj-ea"/>
            </a:endParaRPr>
          </a:p>
        </p:txBody>
      </p:sp>
    </p:spTree>
    <p:extLst>
      <p:ext uri="{BB962C8B-B14F-4D97-AF65-F5344CB8AC3E}">
        <p14:creationId xmlns:p14="http://schemas.microsoft.com/office/powerpoint/2010/main" val="3064842769"/>
      </p:ext>
    </p:extLst>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31227" y="344778"/>
            <a:ext cx="11488615" cy="1178404"/>
          </a:xfrm>
          <a:prstGeom prst="rect">
            <a:avLst/>
          </a:prstGeom>
          <a:solidFill>
            <a:srgbClr val="FFFFFF">
              <a:alpha val="50196"/>
            </a:srgbClr>
          </a:solidFill>
        </p:spPr>
        <p:txBody>
          <a:bodyPr spcFirstLastPara="1" vert="horz" wrap="square" lIns="121900" tIns="121900" rIns="121900" bIns="121900" rtlCol="0" anchor="t" anchorCtr="0">
            <a:noAutofit/>
          </a:bodyPr>
          <a:lstStyle/>
          <a:p>
            <a:r>
              <a:rPr lang="zh-TW" altLang="en-US" sz="8000" b="1" dirty="0">
                <a:solidFill>
                  <a:schemeClr val="tx1"/>
                </a:solidFill>
                <a:latin typeface="+mj-ea"/>
                <a:ea typeface="+mj-ea"/>
              </a:rPr>
              <a:t>掩碼策略</a:t>
            </a:r>
            <a:endParaRPr lang="en-US" altLang="zh-TW" sz="8000">
              <a:solidFill>
                <a:schemeClr val="tx1"/>
              </a:solidFill>
              <a:latin typeface="+mj-ea"/>
              <a:ea typeface="+mj-ea"/>
            </a:endParaRPr>
          </a:p>
        </p:txBody>
      </p:sp>
      <p:sp>
        <p:nvSpPr>
          <p:cNvPr id="1891" name="Google Shape;1891;p36"/>
          <p:cNvSpPr txBox="1">
            <a:spLocks noGrp="1"/>
          </p:cNvSpPr>
          <p:nvPr>
            <p:ph type="body" idx="1"/>
          </p:nvPr>
        </p:nvSpPr>
        <p:spPr>
          <a:xfrm>
            <a:off x="901387" y="1523182"/>
            <a:ext cx="10148293" cy="5235649"/>
          </a:xfrm>
          <a:prstGeom prst="rect">
            <a:avLst/>
          </a:prstGeom>
        </p:spPr>
        <p:txBody>
          <a:bodyPr spcFirstLastPara="1" vert="horz" wrap="square" lIns="121900" tIns="121900" rIns="121900" bIns="121900" rtlCol="0" anchor="t" anchorCtr="0">
            <a:noAutofit/>
          </a:bodyPr>
          <a:lstStyle/>
          <a:p>
            <a:pPr marL="0" indent="0">
              <a:buNone/>
            </a:pPr>
            <a:r>
              <a:rPr lang="zh-TW" altLang="en-US" sz="3200" b="1" dirty="0">
                <a:solidFill>
                  <a:srgbClr val="FF0000"/>
                </a:solidFill>
                <a:latin typeface="+mn-ea"/>
                <a:ea typeface="+mn-ea"/>
              </a:rPr>
              <a:t>掩碼策略</a:t>
            </a:r>
            <a:endParaRPr lang="en-US" altLang="zh-TW" sz="3200" b="1" dirty="0">
              <a:solidFill>
                <a:srgbClr val="FF0000"/>
              </a:solidFill>
              <a:latin typeface="+mj-ea"/>
              <a:ea typeface="+mj-ea"/>
            </a:endParaRPr>
          </a:p>
          <a:p>
            <a:pPr marL="0" indent="0">
              <a:buNone/>
            </a:pPr>
            <a:r>
              <a:rPr lang="zh-TW" altLang="en-US" sz="1800" dirty="0">
                <a:latin typeface="+mn-ea"/>
                <a:ea typeface="+mn-ea"/>
              </a:rPr>
              <a:t>用於避免多無人機碰撞。</a:t>
            </a:r>
            <a:r>
              <a:rPr lang="zh-TW" altLang="en-US" sz="1800" dirty="0">
                <a:solidFill>
                  <a:srgbClr val="FF0000"/>
                </a:solidFill>
                <a:latin typeface="+mn-ea"/>
                <a:ea typeface="+mn-ea"/>
              </a:rPr>
              <a:t>通過排名系統</a:t>
            </a:r>
            <a:r>
              <a:rPr lang="zh-TW" altLang="en-US" sz="1800" dirty="0">
                <a:latin typeface="+mn-ea"/>
                <a:ea typeface="+mn-ea"/>
              </a:rPr>
              <a:t>，</a:t>
            </a:r>
            <a:r>
              <a:rPr lang="zh-TW" altLang="en-US" sz="1800" dirty="0">
                <a:solidFill>
                  <a:srgbClr val="FF0000"/>
                </a:solidFill>
                <a:latin typeface="+mn-ea"/>
                <a:ea typeface="+mn-ea"/>
              </a:rPr>
              <a:t>高排名</a:t>
            </a:r>
            <a:r>
              <a:rPr lang="zh-TW" altLang="en-US" sz="1800" dirty="0">
                <a:latin typeface="+mn-ea"/>
                <a:ea typeface="+mn-ea"/>
              </a:rPr>
              <a:t>的無人機可以</a:t>
            </a:r>
            <a:r>
              <a:rPr lang="zh-TW" altLang="en-US" sz="1800" dirty="0">
                <a:solidFill>
                  <a:srgbClr val="FF0000"/>
                </a:solidFill>
                <a:latin typeface="+mn-ea"/>
                <a:ea typeface="+mn-ea"/>
              </a:rPr>
              <a:t>自由選擇軌道</a:t>
            </a:r>
            <a:r>
              <a:rPr lang="zh-TW" altLang="en-US" sz="1800" dirty="0">
                <a:latin typeface="+mn-ea"/>
                <a:ea typeface="+mn-ea"/>
              </a:rPr>
              <a:t>，</a:t>
            </a:r>
            <a:r>
              <a:rPr lang="zh-TW" altLang="en-US" sz="1800" dirty="0">
                <a:solidFill>
                  <a:srgbClr val="FF0000"/>
                </a:solidFill>
                <a:latin typeface="+mn-ea"/>
                <a:ea typeface="+mn-ea"/>
              </a:rPr>
              <a:t>低排名</a:t>
            </a:r>
            <a:r>
              <a:rPr lang="zh-TW" altLang="en-US" sz="1800" dirty="0">
                <a:latin typeface="+mn-ea"/>
                <a:ea typeface="+mn-ea"/>
              </a:rPr>
              <a:t>的無人機</a:t>
            </a:r>
            <a:r>
              <a:rPr lang="zh-TW" altLang="en-US" sz="1800" dirty="0">
                <a:solidFill>
                  <a:srgbClr val="FF0000"/>
                </a:solidFill>
                <a:latin typeface="+mn-ea"/>
                <a:ea typeface="+mn-ea"/>
              </a:rPr>
              <a:t>根據高排名的選擇進行行動限制</a:t>
            </a:r>
            <a:r>
              <a:rPr lang="zh-TW" altLang="en-US" sz="1800" dirty="0">
                <a:latin typeface="+mn-ea"/>
                <a:ea typeface="+mn-ea"/>
              </a:rPr>
              <a:t>，確保安全。</a:t>
            </a:r>
            <a:endParaRPr lang="en-US" altLang="zh-TW" sz="1800" dirty="0">
              <a:solidFill>
                <a:schemeClr val="tx1"/>
              </a:solidFill>
              <a:latin typeface="+mj-ea"/>
              <a:ea typeface="+mj-ea"/>
            </a:endParaRPr>
          </a:p>
          <a:p>
            <a:pPr marL="0" indent="0">
              <a:buNone/>
            </a:pPr>
            <a:r>
              <a:rPr lang="en-US" altLang="zh-TW" sz="1800" dirty="0">
                <a:solidFill>
                  <a:schemeClr val="tx1"/>
                </a:solidFill>
                <a:latin typeface="+mn-ea"/>
                <a:ea typeface="+mn-ea"/>
              </a:rPr>
              <a:t>1.</a:t>
            </a:r>
            <a:r>
              <a:rPr lang="zh-TW" altLang="en-US" sz="1800" dirty="0">
                <a:solidFill>
                  <a:schemeClr val="tx1"/>
                </a:solidFill>
                <a:latin typeface="+mn-ea"/>
                <a:ea typeface="+mn-ea"/>
              </a:rPr>
              <a:t>限制無人機的行動空間以避免碰撞。</a:t>
            </a:r>
            <a:endParaRPr lang="en-US" altLang="zh-TW" sz="1800" dirty="0">
              <a:solidFill>
                <a:schemeClr val="tx1"/>
              </a:solidFill>
              <a:latin typeface="+mj-ea"/>
              <a:ea typeface="+mj-ea"/>
            </a:endParaRPr>
          </a:p>
          <a:p>
            <a:pPr marL="0" indent="0">
              <a:buNone/>
            </a:pPr>
            <a:r>
              <a:rPr lang="en-US" altLang="zh-TW" sz="1800" dirty="0">
                <a:solidFill>
                  <a:schemeClr val="tx1"/>
                </a:solidFill>
                <a:latin typeface="+mn-ea"/>
                <a:ea typeface="+mn-ea"/>
              </a:rPr>
              <a:t>2.</a:t>
            </a:r>
            <a:r>
              <a:rPr lang="zh-TW" altLang="en-US" sz="1800" dirty="0">
                <a:solidFill>
                  <a:schemeClr val="tx1"/>
                </a:solidFill>
                <a:latin typeface="+mn-ea"/>
                <a:ea typeface="+mn-ea"/>
              </a:rPr>
              <a:t>高排名無人機自由移動，低排名無人機根據高排名無人機的選擇進行行動限制。</a:t>
            </a:r>
            <a:endParaRPr lang="en-US" altLang="zh-TW" sz="1800" dirty="0">
              <a:solidFill>
                <a:schemeClr val="tx1"/>
              </a:solidFill>
              <a:latin typeface="+mj-ea"/>
              <a:ea typeface="+mj-ea"/>
            </a:endParaRPr>
          </a:p>
          <a:p>
            <a:pPr marL="0" indent="0">
              <a:buNone/>
            </a:pPr>
            <a:r>
              <a:rPr lang="en-US" altLang="zh-TW" sz="1800" dirty="0">
                <a:solidFill>
                  <a:schemeClr val="tx1"/>
                </a:solidFill>
                <a:latin typeface="+mn-ea"/>
                <a:ea typeface="+mn-ea"/>
              </a:rPr>
              <a:t>(</a:t>
            </a:r>
            <a:r>
              <a:rPr lang="zh-TW" altLang="en-US" sz="1800" dirty="0">
                <a:solidFill>
                  <a:schemeClr val="tx1"/>
                </a:solidFill>
                <a:latin typeface="+mn-ea"/>
                <a:ea typeface="+mn-ea"/>
              </a:rPr>
              <a:t>高排名的 </a:t>
            </a:r>
            <a:r>
              <a:rPr lang="en-US" altLang="zh-TW" sz="1800" dirty="0">
                <a:solidFill>
                  <a:schemeClr val="tx1"/>
                </a:solidFill>
                <a:latin typeface="+mn-ea"/>
                <a:ea typeface="+mn-ea"/>
              </a:rPr>
              <a:t>UAV </a:t>
            </a:r>
            <a:r>
              <a:rPr lang="zh-TW" altLang="en-US" sz="1800" dirty="0">
                <a:solidFill>
                  <a:schemeClr val="tx1"/>
                </a:solidFill>
                <a:latin typeface="+mn-ea"/>
                <a:ea typeface="+mn-ea"/>
              </a:rPr>
              <a:t>自由選擇最佳軌道，低排名的 </a:t>
            </a:r>
            <a:r>
              <a:rPr lang="en-US" altLang="zh-TW" sz="1800" dirty="0">
                <a:solidFill>
                  <a:schemeClr val="tx1"/>
                </a:solidFill>
                <a:latin typeface="+mn-ea"/>
                <a:ea typeface="+mn-ea"/>
              </a:rPr>
              <a:t>UAV </a:t>
            </a:r>
            <a:r>
              <a:rPr lang="zh-TW" altLang="en-US" sz="1800" dirty="0">
                <a:solidFill>
                  <a:schemeClr val="tx1"/>
                </a:solidFill>
                <a:latin typeface="+mn-ea"/>
                <a:ea typeface="+mn-ea"/>
              </a:rPr>
              <a:t>遵循安全約束使用二值掩碼</a:t>
            </a:r>
            <a:r>
              <a:rPr lang="en-US" altLang="zh-TW" sz="1800" dirty="0">
                <a:solidFill>
                  <a:schemeClr val="tx1"/>
                </a:solidFill>
                <a:latin typeface="+mn-ea"/>
                <a:ea typeface="+mn-ea"/>
              </a:rPr>
              <a:t>)</a:t>
            </a:r>
            <a:endParaRPr lang="en-US" altLang="zh-TW" sz="1800" dirty="0">
              <a:solidFill>
                <a:schemeClr val="tx1"/>
              </a:solidFill>
              <a:latin typeface="+mj-ea"/>
              <a:ea typeface="+mj-ea"/>
            </a:endParaRPr>
          </a:p>
          <a:p>
            <a:pPr marL="0" indent="0">
              <a:buNone/>
            </a:pPr>
            <a:r>
              <a:rPr lang="zh-TW" altLang="en-US" sz="3200" b="1" dirty="0">
                <a:solidFill>
                  <a:srgbClr val="FF0000"/>
                </a:solidFill>
                <a:latin typeface="+mn-ea"/>
                <a:ea typeface="+mn-ea"/>
              </a:rPr>
              <a:t>方式</a:t>
            </a:r>
            <a:endParaRPr lang="en-US" altLang="zh-TW" sz="3200" b="1" dirty="0">
              <a:solidFill>
                <a:srgbClr val="FF0000"/>
              </a:solidFill>
              <a:latin typeface="+mj-ea"/>
              <a:ea typeface="+mj-ea"/>
            </a:endParaRPr>
          </a:p>
          <a:p>
            <a:pPr marL="203195" indent="0">
              <a:buNone/>
            </a:pPr>
            <a:r>
              <a:rPr lang="zh-TW" altLang="en-US" sz="1800" b="1" dirty="0">
                <a:solidFill>
                  <a:srgbClr val="FF0000"/>
                </a:solidFill>
                <a:latin typeface="+mn-ea"/>
                <a:ea typeface="+mn-ea"/>
              </a:rPr>
              <a:t>給每個無人機評分</a:t>
            </a:r>
            <a:r>
              <a:rPr lang="zh-TW" altLang="en-US" sz="1800" dirty="0">
                <a:latin typeface="+mn-ea"/>
                <a:ea typeface="+mn-ea"/>
              </a:rPr>
              <a:t>：根據每個無人機目前覆蓋的地面用戶設備（</a:t>
            </a:r>
            <a:r>
              <a:rPr lang="en-US" altLang="zh-TW" sz="1800" dirty="0">
                <a:latin typeface="+mn-ea"/>
                <a:ea typeface="+mn-ea"/>
              </a:rPr>
              <a:t>GUE</a:t>
            </a:r>
            <a:r>
              <a:rPr lang="zh-TW" altLang="en-US" sz="1800" dirty="0">
                <a:latin typeface="+mn-ea"/>
                <a:ea typeface="+mn-ea"/>
              </a:rPr>
              <a:t>）優先級總和來給它們打分，分數高的優先級高</a:t>
            </a:r>
            <a:r>
              <a:rPr lang="en-US" altLang="zh-TW" sz="1800" dirty="0">
                <a:latin typeface="+mn-ea"/>
                <a:ea typeface="+mn-ea"/>
              </a:rPr>
              <a:t>X</a:t>
            </a:r>
            <a:r>
              <a:rPr lang="zh-TW" altLang="en-US" sz="1800" dirty="0">
                <a:latin typeface="+mn-ea"/>
                <a:ea typeface="+mn-ea"/>
              </a:rPr>
              <a:t>。</a:t>
            </a:r>
            <a:endParaRPr lang="en-US" altLang="zh-TW" sz="1800" dirty="0">
              <a:latin typeface="+mj-ea"/>
              <a:ea typeface="+mj-ea"/>
            </a:endParaRPr>
          </a:p>
          <a:p>
            <a:pPr marL="203195" indent="0">
              <a:buNone/>
            </a:pPr>
            <a:r>
              <a:rPr lang="zh-TW" altLang="en-US" sz="1800" b="1" dirty="0">
                <a:solidFill>
                  <a:srgbClr val="FF0000"/>
                </a:solidFill>
                <a:latin typeface="+mn-ea"/>
                <a:ea typeface="+mn-ea"/>
              </a:rPr>
              <a:t>找出潛在碰撞者</a:t>
            </a:r>
            <a:r>
              <a:rPr lang="zh-TW" altLang="en-US" sz="1800" dirty="0">
                <a:latin typeface="+mn-ea"/>
                <a:ea typeface="+mn-ea"/>
              </a:rPr>
              <a:t>：識別可能會相撞的無人機對。</a:t>
            </a:r>
            <a:endParaRPr lang="en-US" altLang="zh-TW" sz="1800" dirty="0">
              <a:latin typeface="+mj-ea"/>
              <a:ea typeface="+mj-ea"/>
            </a:endParaRPr>
          </a:p>
          <a:p>
            <a:pPr marL="203195" indent="0">
              <a:buNone/>
            </a:pPr>
            <a:r>
              <a:rPr lang="zh-TW" altLang="en-US" sz="1800" b="1" dirty="0">
                <a:solidFill>
                  <a:srgbClr val="FF0000"/>
                </a:solidFill>
                <a:latin typeface="+mn-ea"/>
                <a:ea typeface="+mn-ea"/>
              </a:rPr>
              <a:t>優先行動</a:t>
            </a:r>
            <a:r>
              <a:rPr lang="zh-TW" altLang="en-US" sz="1800" dirty="0">
                <a:latin typeface="+mn-ea"/>
                <a:ea typeface="+mn-ea"/>
              </a:rPr>
              <a:t>：如果兩個無人機可能會碰撞，得分高的無人機可以按照自己的策略自由選擇下一步動作，不受限制。</a:t>
            </a:r>
            <a:endParaRPr lang="en-US" altLang="zh-TW" sz="1800" dirty="0">
              <a:latin typeface="+mj-ea"/>
              <a:ea typeface="+mj-ea"/>
            </a:endParaRPr>
          </a:p>
          <a:p>
            <a:pPr marL="203195" indent="0">
              <a:buNone/>
            </a:pPr>
            <a:r>
              <a:rPr lang="zh-TW" altLang="en-US" sz="1800" b="1" dirty="0">
                <a:solidFill>
                  <a:srgbClr val="FF0000"/>
                </a:solidFill>
                <a:latin typeface="+mn-ea"/>
                <a:ea typeface="+mn-ea"/>
              </a:rPr>
              <a:t>限制低分無人機</a:t>
            </a:r>
            <a:r>
              <a:rPr lang="zh-TW" altLang="en-US" sz="1800" dirty="0">
                <a:latin typeface="+mn-ea"/>
                <a:ea typeface="+mn-ea"/>
              </a:rPr>
              <a:t>：得分低的無人機會根據高分無人機的選擇來計算自己的安全動作集合，確保它們不會碰撞。</a:t>
            </a:r>
            <a:endParaRPr lang="en-US" altLang="zh-TW" sz="1800" dirty="0">
              <a:latin typeface="+mj-ea"/>
              <a:ea typeface="+mj-ea"/>
            </a:endParaRPr>
          </a:p>
          <a:p>
            <a:pPr marL="203195" indent="0">
              <a:buNone/>
            </a:pPr>
            <a:endParaRPr lang="en-US" altLang="zh-TW" sz="1800" dirty="0">
              <a:latin typeface="+mj-ea"/>
              <a:ea typeface="+mj-ea"/>
            </a:endParaRPr>
          </a:p>
          <a:p>
            <a:pPr marL="203195" indent="0">
              <a:buNone/>
            </a:pPr>
            <a:r>
              <a:rPr lang="zh-TW" altLang="en-US" sz="1800" dirty="0">
                <a:solidFill>
                  <a:schemeClr val="tx1"/>
                </a:solidFill>
                <a:latin typeface="+mn-ea"/>
                <a:ea typeface="+mn-ea"/>
              </a:rPr>
              <a:t>它允許某些無人機在優先順序的情況下自由行動，同時確保整體的安全性，減少了相互排斥的問題，從而提高了系統性能和服務品質。</a:t>
            </a:r>
            <a:endParaRPr lang="en-US" altLang="zh-TW" sz="1800" dirty="0">
              <a:solidFill>
                <a:schemeClr val="tx1"/>
              </a:solidFill>
              <a:latin typeface="+mj-ea"/>
              <a:ea typeface="+mj-ea"/>
            </a:endParaRPr>
          </a:p>
        </p:txBody>
      </p:sp>
    </p:spTree>
    <p:extLst>
      <p:ext uri="{BB962C8B-B14F-4D97-AF65-F5344CB8AC3E}">
        <p14:creationId xmlns:p14="http://schemas.microsoft.com/office/powerpoint/2010/main" val="394026153"/>
      </p:ext>
    </p:extLst>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445477" y="451104"/>
            <a:ext cx="11488615" cy="1178404"/>
          </a:xfrm>
          <a:prstGeom prst="rect">
            <a:avLst/>
          </a:prstGeom>
          <a:solidFill>
            <a:srgbClr val="FFFFFF">
              <a:alpha val="50196"/>
            </a:srgbClr>
          </a:solidFill>
        </p:spPr>
        <p:txBody>
          <a:bodyPr spcFirstLastPara="1" vert="horz" wrap="square" lIns="121900" tIns="121900" rIns="121900" bIns="121900" rtlCol="0" anchor="t" anchorCtr="0">
            <a:noAutofit/>
          </a:bodyPr>
          <a:lstStyle/>
          <a:p>
            <a:r>
              <a:rPr lang="zh-TW" altLang="en-US" sz="8000" b="1">
                <a:solidFill>
                  <a:srgbClr val="000000"/>
                </a:solidFill>
                <a:latin typeface="+mn-ea"/>
                <a:ea typeface="+mn-ea"/>
              </a:rPr>
              <a:t>局部觀察</a:t>
            </a:r>
            <a:endParaRPr lang="en-US" altLang="zh-TW" sz="8000">
              <a:solidFill>
                <a:srgbClr val="000000"/>
              </a:solidFill>
              <a:latin typeface="+mj-ea"/>
              <a:ea typeface="+mj-ea"/>
            </a:endParaRPr>
          </a:p>
        </p:txBody>
      </p:sp>
      <mc:AlternateContent xmlns:mc="http://schemas.openxmlformats.org/markup-compatibility/2006" xmlns:a14="http://schemas.microsoft.com/office/drawing/2010/main">
        <mc:Choice Requires="a14">
          <p:sp>
            <p:nvSpPr>
              <p:cNvPr id="1891" name="Google Shape;1891;p36"/>
              <p:cNvSpPr txBox="1">
                <a:spLocks noGrp="1"/>
              </p:cNvSpPr>
              <p:nvPr>
                <p:ph type="body" idx="1"/>
              </p:nvPr>
            </p:nvSpPr>
            <p:spPr>
              <a:xfrm>
                <a:off x="826961" y="1629508"/>
                <a:ext cx="10148293" cy="5118692"/>
              </a:xfrm>
              <a:prstGeom prst="rect">
                <a:avLst/>
              </a:prstGeom>
            </p:spPr>
            <p:txBody>
              <a:bodyPr spcFirstLastPara="1" vert="horz" wrap="square" lIns="121900" tIns="121900" rIns="121900" bIns="121900" rtlCol="0" anchor="t" anchorCtr="0">
                <a:noAutofit/>
              </a:bodyPr>
              <a:lstStyle/>
              <a:p>
                <a:pPr marL="0" indent="0">
                  <a:buNone/>
                </a:pPr>
                <a:r>
                  <a:rPr lang="zh-TW" altLang="en-US" sz="1800" dirty="0">
                    <a:latin typeface="+mn-ea"/>
                    <a:ea typeface="+mn-ea"/>
                  </a:rPr>
                  <a:t>在時間步</a:t>
                </a:r>
                <a:r>
                  <a:rPr lang="en-US" altLang="zh-TW" sz="1800" dirty="0">
                    <a:solidFill>
                      <a:srgbClr val="FF0000"/>
                    </a:solidFill>
                    <a:latin typeface="+mn-ea"/>
                    <a:ea typeface="+mn-ea"/>
                  </a:rPr>
                  <a:t>t</a:t>
                </a:r>
                <a:r>
                  <a:rPr lang="zh-TW" altLang="en-US" sz="1800" dirty="0">
                    <a:latin typeface="+mn-ea"/>
                    <a:ea typeface="+mn-ea"/>
                  </a:rPr>
                  <a:t>，每個代理者</a:t>
                </a:r>
                <a:r>
                  <a:rPr lang="en-US" altLang="zh-TW" sz="1800" dirty="0">
                    <a:latin typeface="+mn-ea"/>
                    <a:ea typeface="+mn-ea"/>
                  </a:rPr>
                  <a:t> u</a:t>
                </a:r>
                <a:r>
                  <a:rPr lang="zh-TW" altLang="en-US" sz="1800" dirty="0">
                    <a:latin typeface="+mn-ea"/>
                    <a:ea typeface="+mn-ea"/>
                  </a:rPr>
                  <a:t>觀察到環境的有限和</a:t>
                </a:r>
                <a:r>
                  <a:rPr lang="zh-TW" altLang="en-US" sz="1800" dirty="0">
                    <a:solidFill>
                      <a:schemeClr val="tx1"/>
                    </a:solidFill>
                    <a:latin typeface="+mn-ea"/>
                    <a:ea typeface="+mn-ea"/>
                  </a:rPr>
                  <a:t>局部</a:t>
                </a:r>
                <a:r>
                  <a:rPr lang="zh-TW" altLang="en-US" sz="1800" dirty="0">
                    <a:latin typeface="+mn-ea"/>
                    <a:ea typeface="+mn-ea"/>
                  </a:rPr>
                  <a:t>表示</a:t>
                </a:r>
                <a14:m>
                  <m:oMath xmlns:m="http://schemas.openxmlformats.org/officeDocument/2006/math">
                    <m:sSubSup>
                      <m:sSubSupPr>
                        <m:ctrlPr>
                          <a:rPr lang="en-US" altLang="zh-TW" sz="1800" i="1" dirty="0">
                            <a:latin typeface="Cambria Math" panose="02040503050406030204" pitchFamily="18" charset="0"/>
                            <a:ea typeface="+mn-ea"/>
                          </a:rPr>
                        </m:ctrlPr>
                      </m:sSubSupPr>
                      <m:e>
                        <m:r>
                          <a:rPr lang="en-US" altLang="zh-TW" sz="1800" i="1" dirty="0">
                            <a:latin typeface="Cambria Math" panose="02040503050406030204" pitchFamily="18" charset="0"/>
                            <a:ea typeface="+mn-ea"/>
                          </a:rPr>
                          <m:t>𝑜</m:t>
                        </m:r>
                      </m:e>
                      <m:sub>
                        <m:r>
                          <a:rPr lang="en-US" altLang="zh-TW" sz="1800" i="1" dirty="0">
                            <a:latin typeface="Cambria Math" panose="02040503050406030204" pitchFamily="18" charset="0"/>
                            <a:ea typeface="+mn-ea"/>
                          </a:rPr>
                          <m:t>𝑡</m:t>
                        </m:r>
                      </m:sub>
                      <m:sup>
                        <m:r>
                          <a:rPr lang="en-US" altLang="zh-TW" sz="1800" i="1" dirty="0">
                            <a:latin typeface="Cambria Math" panose="02040503050406030204" pitchFamily="18" charset="0"/>
                            <a:ea typeface="+mn-ea"/>
                          </a:rPr>
                          <m:t>(</m:t>
                        </m:r>
                        <m:r>
                          <a:rPr lang="en-US" altLang="zh-TW" sz="1800" i="1" dirty="0">
                            <a:latin typeface="Cambria Math" panose="02040503050406030204" pitchFamily="18" charset="0"/>
                            <a:ea typeface="+mn-ea"/>
                          </a:rPr>
                          <m:t>𝑢</m:t>
                        </m:r>
                        <m:r>
                          <a:rPr lang="en-US" altLang="zh-TW" sz="1800" i="1" dirty="0">
                            <a:latin typeface="Cambria Math" panose="02040503050406030204" pitchFamily="18" charset="0"/>
                            <a:ea typeface="+mn-ea"/>
                          </a:rPr>
                          <m:t>)</m:t>
                        </m:r>
                      </m:sup>
                    </m:sSubSup>
                  </m:oMath>
                </a14:m>
                <a:r>
                  <a:rPr lang="zh-TW" altLang="en-US" sz="1800" dirty="0">
                    <a:latin typeface="+mn-ea"/>
                    <a:ea typeface="+mn-ea"/>
                  </a:rPr>
                  <a:t>。</a:t>
                </a:r>
                <a:endParaRPr lang="en-US" altLang="zh-TW" sz="1800" dirty="0">
                  <a:latin typeface="+mj-ea"/>
                  <a:ea typeface="+mj-ea"/>
                </a:endParaRPr>
              </a:p>
              <a:p>
                <a:pPr marL="0" indent="0">
                  <a:buNone/>
                </a:pPr>
                <a:r>
                  <a:rPr lang="zh-TW" altLang="en-US" sz="1800" dirty="0">
                    <a:latin typeface="+mn-ea"/>
                    <a:ea typeface="+mn-ea"/>
                  </a:rPr>
                  <a:t>我們將局部觀測定義為一個元組</a:t>
                </a:r>
                <a14:m>
                  <m:oMath xmlns:m="http://schemas.openxmlformats.org/officeDocument/2006/math">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𝑜</m:t>
                        </m:r>
                      </m:e>
                      <m:sub>
                        <m:r>
                          <a:rPr lang="en-US" altLang="zh-TW" sz="1800" i="1">
                            <a:latin typeface="Cambria Math" panose="02040503050406030204" pitchFamily="18" charset="0"/>
                            <a:ea typeface="+mn-ea"/>
                          </a:rPr>
                          <m:t>𝑡</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𝑥</m:t>
                        </m:r>
                      </m:e>
                      <m:sub>
                        <m:r>
                          <a:rPr lang="en-US" altLang="zh-TW" sz="1800" i="1">
                            <a:latin typeface="Cambria Math" panose="02040503050406030204" pitchFamily="18" charset="0"/>
                            <a:ea typeface="+mn-ea"/>
                          </a:rPr>
                          <m:t>𝑡</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r>
                      <a:rPr lang="en-US" altLang="zh-TW" sz="1800" i="1">
                        <a:latin typeface="Cambria Math" panose="02040503050406030204" pitchFamily="18" charset="0"/>
                        <a:ea typeface="+mn-ea"/>
                      </a:rPr>
                      <m:t>,</m:t>
                    </m:r>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𝑦</m:t>
                        </m:r>
                      </m:e>
                      <m:sub>
                        <m:r>
                          <a:rPr lang="en-US" altLang="zh-TW" sz="1800" i="1">
                            <a:latin typeface="Cambria Math" panose="02040503050406030204" pitchFamily="18" charset="0"/>
                            <a:ea typeface="+mn-ea"/>
                          </a:rPr>
                          <m:t>𝑡</m:t>
                        </m:r>
                      </m:sub>
                      <m:sup>
                        <m:d>
                          <m:dPr>
                            <m:ctrlPr>
                              <a:rPr lang="en-US" altLang="zh-TW" sz="1800" i="1">
                                <a:latin typeface="Cambria Math" panose="02040503050406030204" pitchFamily="18" charset="0"/>
                                <a:ea typeface="+mn-ea"/>
                              </a:rPr>
                            </m:ctrlPr>
                          </m:dPr>
                          <m:e>
                            <m:r>
                              <a:rPr lang="en-US" altLang="zh-TW" sz="1800" i="1">
                                <a:latin typeface="Cambria Math" panose="02040503050406030204" pitchFamily="18" charset="0"/>
                                <a:ea typeface="+mn-ea"/>
                              </a:rPr>
                              <m:t>𝑢</m:t>
                            </m:r>
                          </m:e>
                        </m:d>
                      </m:sup>
                    </m:sSub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𝑡</m:t>
                    </m:r>
                    <m:r>
                      <a:rPr lang="en-US" altLang="zh-TW" sz="1800" i="1">
                        <a:latin typeface="Cambria Math" panose="02040503050406030204" pitchFamily="18" charset="0"/>
                        <a:ea typeface="+mn-ea"/>
                      </a:rPr>
                      <m:t>,</m:t>
                    </m:r>
                    <m:sSub>
                      <m:sSubPr>
                        <m:ctrlPr>
                          <a:rPr lang="en-US" altLang="zh-TW" sz="1800" i="1">
                            <a:latin typeface="Cambria Math" panose="02040503050406030204" pitchFamily="18" charset="0"/>
                            <a:ea typeface="+mn-ea"/>
                          </a:rPr>
                        </m:ctrlPr>
                      </m:sSubPr>
                      <m:e>
                        <m:r>
                          <a:rPr lang="en-US" altLang="zh-TW" sz="1800" i="1">
                            <a:latin typeface="Cambria Math" panose="02040503050406030204" pitchFamily="18" charset="0"/>
                            <a:ea typeface="+mn-ea"/>
                          </a:rPr>
                          <m:t>𝐿</m:t>
                        </m:r>
                      </m:e>
                      <m:sub>
                        <m:r>
                          <a:rPr lang="en-US" altLang="zh-TW" sz="1800" i="1">
                            <a:latin typeface="Cambria Math" panose="02040503050406030204" pitchFamily="18" charset="0"/>
                            <a:ea typeface="+mn-ea"/>
                          </a:rPr>
                          <m:t>𝑡</m:t>
                        </m:r>
                      </m:sub>
                    </m:sSub>
                    <m:r>
                      <a:rPr lang="en-US" altLang="zh-TW" sz="1800" i="1">
                        <a:latin typeface="Cambria Math" panose="02040503050406030204" pitchFamily="18" charset="0"/>
                        <a:ea typeface="+mn-ea"/>
                      </a:rPr>
                      <m:t>,</m:t>
                    </m:r>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𝑏</m:t>
                        </m:r>
                      </m:e>
                      <m:sub>
                        <m:r>
                          <a:rPr lang="en-US" altLang="zh-TW" sz="1800" i="1">
                            <a:latin typeface="Cambria Math" panose="02040503050406030204" pitchFamily="18" charset="0"/>
                            <a:ea typeface="+mn-ea"/>
                          </a:rPr>
                          <m:t>𝑡</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r>
                      <a:rPr lang="en-US" altLang="zh-TW" sz="1800" i="1">
                        <a:latin typeface="Cambria Math" panose="02040503050406030204" pitchFamily="18" charset="0"/>
                        <a:ea typeface="+mn-ea"/>
                      </a:rPr>
                      <m:t>)</m:t>
                    </m:r>
                  </m:oMath>
                </a14:m>
                <a:r>
                  <a:rPr lang="zh-TW" altLang="en-US" sz="1800" dirty="0">
                    <a:solidFill>
                      <a:schemeClr val="tx1"/>
                    </a:solidFill>
                    <a:latin typeface="+mn-ea"/>
                    <a:ea typeface="+mn-ea"/>
                  </a:rPr>
                  <a:t>。</a:t>
                </a:r>
                <a:endParaRPr lang="en-US" altLang="zh-TW" sz="1800" dirty="0">
                  <a:solidFill>
                    <a:schemeClr val="tx1"/>
                  </a:solidFill>
                  <a:latin typeface="+mj-ea"/>
                  <a:ea typeface="+mj-ea"/>
                </a:endParaRPr>
              </a:p>
              <a:p>
                <a:pPr marL="0" indent="0">
                  <a:buNone/>
                </a:pPr>
                <a14:m>
                  <m:oMath xmlns:m="http://schemas.openxmlformats.org/officeDocument/2006/math">
                    <m:sSubSup>
                      <m:sSubSupPr>
                        <m:ctrlPr>
                          <a:rPr lang="en-US" altLang="zh-TW" sz="1800" b="1" i="1">
                            <a:solidFill>
                              <a:srgbClr val="FF0000"/>
                            </a:solidFill>
                            <a:latin typeface="Cambria Math" panose="02040503050406030204" pitchFamily="18" charset="0"/>
                            <a:ea typeface="+mn-ea"/>
                          </a:rPr>
                        </m:ctrlPr>
                      </m:sSubSupPr>
                      <m:e>
                        <m:r>
                          <a:rPr lang="en-US" altLang="zh-TW" sz="1800" b="1">
                            <a:solidFill>
                              <a:srgbClr val="FF0000"/>
                            </a:solidFill>
                            <a:latin typeface="Cambria Math" panose="02040503050406030204" pitchFamily="18" charset="0"/>
                            <a:ea typeface="+mn-ea"/>
                          </a:rPr>
                          <m:t>𝐱</m:t>
                        </m:r>
                      </m:e>
                      <m:sub>
                        <m:r>
                          <a:rPr lang="en-US" altLang="zh-TW" sz="1800" b="1">
                            <a:solidFill>
                              <a:srgbClr val="FF0000"/>
                            </a:solidFill>
                            <a:latin typeface="Cambria Math" panose="02040503050406030204" pitchFamily="18" charset="0"/>
                            <a:ea typeface="+mn-ea"/>
                          </a:rPr>
                          <m:t>𝐭</m:t>
                        </m:r>
                      </m:sub>
                      <m:sup>
                        <m:r>
                          <a:rPr lang="en-US" altLang="zh-TW" sz="1800" b="1">
                            <a:solidFill>
                              <a:srgbClr val="FF0000"/>
                            </a:solidFill>
                            <a:latin typeface="Cambria Math" panose="02040503050406030204" pitchFamily="18" charset="0"/>
                            <a:ea typeface="+mn-ea"/>
                          </a:rPr>
                          <m:t>(</m:t>
                        </m:r>
                        <m:r>
                          <a:rPr lang="en-US" altLang="zh-TW" sz="1800" b="1">
                            <a:solidFill>
                              <a:srgbClr val="FF0000"/>
                            </a:solidFill>
                            <a:latin typeface="Cambria Math" panose="02040503050406030204" pitchFamily="18" charset="0"/>
                            <a:ea typeface="+mn-ea"/>
                          </a:rPr>
                          <m:t>𝐮</m:t>
                        </m:r>
                        <m:r>
                          <a:rPr lang="en-US" altLang="zh-TW" sz="1800" b="1">
                            <a:solidFill>
                              <a:srgbClr val="FF0000"/>
                            </a:solidFill>
                            <a:latin typeface="Cambria Math" panose="02040503050406030204" pitchFamily="18" charset="0"/>
                            <a:ea typeface="+mn-ea"/>
                          </a:rPr>
                          <m:t>)</m:t>
                        </m:r>
                      </m:sup>
                    </m:sSubSup>
                    <m:r>
                      <a:rPr lang="en-US" altLang="zh-TW" sz="1800" b="1">
                        <a:solidFill>
                          <a:srgbClr val="FF0000"/>
                        </a:solidFill>
                        <a:latin typeface="Cambria Math" panose="02040503050406030204" pitchFamily="18" charset="0"/>
                        <a:ea typeface="+mn-ea"/>
                      </a:rPr>
                      <m:t>,</m:t>
                    </m:r>
                    <m:sSubSup>
                      <m:sSubSupPr>
                        <m:ctrlPr>
                          <a:rPr lang="en-US" altLang="zh-TW" sz="1800" b="1" i="1">
                            <a:solidFill>
                              <a:srgbClr val="FF0000"/>
                            </a:solidFill>
                            <a:latin typeface="Cambria Math" panose="02040503050406030204" pitchFamily="18" charset="0"/>
                            <a:ea typeface="+mn-ea"/>
                          </a:rPr>
                        </m:ctrlPr>
                      </m:sSubSupPr>
                      <m:e>
                        <m:r>
                          <a:rPr lang="en-US" altLang="zh-TW" sz="1800" b="1">
                            <a:solidFill>
                              <a:srgbClr val="FF0000"/>
                            </a:solidFill>
                            <a:latin typeface="Cambria Math" panose="02040503050406030204" pitchFamily="18" charset="0"/>
                            <a:ea typeface="+mn-ea"/>
                          </a:rPr>
                          <m:t>𝐲</m:t>
                        </m:r>
                      </m:e>
                      <m:sub>
                        <m:r>
                          <a:rPr lang="en-US" altLang="zh-TW" sz="1800" b="1">
                            <a:solidFill>
                              <a:srgbClr val="FF0000"/>
                            </a:solidFill>
                            <a:latin typeface="Cambria Math" panose="02040503050406030204" pitchFamily="18" charset="0"/>
                            <a:ea typeface="+mn-ea"/>
                          </a:rPr>
                          <m:t>𝐭</m:t>
                        </m:r>
                      </m:sub>
                      <m:sup>
                        <m:d>
                          <m:dPr>
                            <m:ctrlPr>
                              <a:rPr lang="en-US" altLang="zh-TW" sz="1800" b="1" i="1">
                                <a:solidFill>
                                  <a:srgbClr val="FF0000"/>
                                </a:solidFill>
                                <a:latin typeface="Cambria Math" panose="02040503050406030204" pitchFamily="18" charset="0"/>
                                <a:ea typeface="+mn-ea"/>
                              </a:rPr>
                            </m:ctrlPr>
                          </m:dPr>
                          <m:e>
                            <m:r>
                              <a:rPr lang="en-US" altLang="zh-TW" sz="1800" b="1">
                                <a:solidFill>
                                  <a:srgbClr val="FF0000"/>
                                </a:solidFill>
                                <a:latin typeface="Cambria Math" panose="02040503050406030204" pitchFamily="18" charset="0"/>
                                <a:ea typeface="+mn-ea"/>
                              </a:rPr>
                              <m:t>𝐮</m:t>
                            </m:r>
                          </m:e>
                        </m:d>
                      </m:sup>
                    </m:sSubSup>
                  </m:oMath>
                </a14:m>
                <a:r>
                  <a:rPr lang="en-US" altLang="zh-TW" sz="1800" dirty="0">
                    <a:latin typeface="+mn-ea"/>
                    <a:ea typeface="+mn-ea"/>
                  </a:rPr>
                  <a:t>:</a:t>
                </a:r>
                <a:r>
                  <a:rPr lang="zh-TW" altLang="en-US" sz="1800" dirty="0">
                    <a:latin typeface="+mn-ea"/>
                    <a:ea typeface="+mn-ea"/>
                  </a:rPr>
                  <a:t>分別表示</a:t>
                </a:r>
                <a:r>
                  <a:rPr lang="en-US" altLang="zh-TW" sz="1800" dirty="0">
                    <a:latin typeface="+mn-ea"/>
                    <a:ea typeface="+mn-ea"/>
                  </a:rPr>
                  <a:t>UABS  u  </a:t>
                </a:r>
                <a:r>
                  <a:rPr lang="zh-TW" altLang="en-US" sz="1800" dirty="0">
                    <a:latin typeface="+mn-ea"/>
                    <a:ea typeface="+mn-ea"/>
                  </a:rPr>
                  <a:t>的橫向和縱向坐標。坐標用來描述</a:t>
                </a:r>
                <a:r>
                  <a:rPr lang="en-US" altLang="zh-TW" sz="1800" dirty="0">
                    <a:latin typeface="+mn-ea"/>
                    <a:ea typeface="+mn-ea"/>
                  </a:rPr>
                  <a:t>UABS</a:t>
                </a:r>
                <a:r>
                  <a:rPr lang="zh-TW" altLang="en-US" sz="1800" dirty="0">
                    <a:latin typeface="+mn-ea"/>
                    <a:ea typeface="+mn-ea"/>
                  </a:rPr>
                  <a:t>在城市區域內的確切位置。這些位置數據用於模擬</a:t>
                </a:r>
                <a:r>
                  <a:rPr lang="en-US" altLang="zh-TW" sz="1800" dirty="0">
                    <a:latin typeface="+mn-ea"/>
                    <a:ea typeface="+mn-ea"/>
                  </a:rPr>
                  <a:t>UABS</a:t>
                </a:r>
                <a:r>
                  <a:rPr lang="zh-TW" altLang="en-US" sz="1800" dirty="0">
                    <a:latin typeface="+mn-ea"/>
                    <a:ea typeface="+mn-ea"/>
                  </a:rPr>
                  <a:t>的飛行軌跡和服務覆蓋範圍。</a:t>
                </a:r>
                <a:endParaRPr lang="en-US" altLang="zh-TW" sz="1800" dirty="0">
                  <a:solidFill>
                    <a:schemeClr val="tx1"/>
                  </a:solidFill>
                  <a:latin typeface="+mj-ea"/>
                  <a:ea typeface="+mj-ea"/>
                </a:endParaRPr>
              </a:p>
              <a:p>
                <a:pPr marL="0" indent="0">
                  <a:buNone/>
                </a:pPr>
                <a14:m>
                  <m:oMath xmlns:m="http://schemas.openxmlformats.org/officeDocument/2006/math">
                    <m:sSub>
                      <m:sSubPr>
                        <m:ctrlPr>
                          <a:rPr lang="en-US" altLang="zh-TW" sz="1800" b="1" i="1">
                            <a:solidFill>
                              <a:srgbClr val="FF0000"/>
                            </a:solidFill>
                            <a:latin typeface="Cambria Math" panose="02040503050406030204" pitchFamily="18" charset="0"/>
                            <a:ea typeface="+mn-ea"/>
                          </a:rPr>
                        </m:ctrlPr>
                      </m:sSubPr>
                      <m:e>
                        <m:r>
                          <a:rPr lang="en-US" altLang="zh-TW" sz="1800" b="1">
                            <a:solidFill>
                              <a:srgbClr val="FF0000"/>
                            </a:solidFill>
                            <a:latin typeface="Cambria Math" panose="02040503050406030204" pitchFamily="18" charset="0"/>
                            <a:ea typeface="+mn-ea"/>
                          </a:rPr>
                          <m:t>𝐋</m:t>
                        </m:r>
                      </m:e>
                      <m:sub>
                        <m:r>
                          <a:rPr lang="en-US" altLang="zh-TW" sz="1800" b="1">
                            <a:solidFill>
                              <a:srgbClr val="FF0000"/>
                            </a:solidFill>
                            <a:latin typeface="Cambria Math" panose="02040503050406030204" pitchFamily="18" charset="0"/>
                            <a:ea typeface="+mn-ea"/>
                          </a:rPr>
                          <m:t>𝐭</m:t>
                        </m:r>
                      </m:sub>
                    </m:sSub>
                  </m:oMath>
                </a14:m>
                <a:r>
                  <a:rPr lang="en-US" altLang="zh-TW" sz="1800" dirty="0">
                    <a:latin typeface="+mn-ea"/>
                    <a:ea typeface="+mn-ea"/>
                  </a:rPr>
                  <a:t>:</a:t>
                </a:r>
                <a:r>
                  <a:rPr lang="zh-TW" altLang="en-US" sz="1800" dirty="0">
                    <a:latin typeface="+mn-ea"/>
                    <a:ea typeface="+mn-ea"/>
                  </a:rPr>
                  <a:t>包含所有代理目前位置的矩陣。</a:t>
                </a:r>
                <a:endParaRPr lang="en-US" altLang="zh-TW" sz="1800" dirty="0">
                  <a:latin typeface="+mj-ea"/>
                  <a:ea typeface="+mj-ea"/>
                </a:endParaRPr>
              </a:p>
              <a:p>
                <a:pPr marL="0" indent="0">
                  <a:buNone/>
                </a:pPr>
                <a14:m>
                  <m:oMath xmlns:m="http://schemas.openxmlformats.org/officeDocument/2006/math">
                    <m:sSubSup>
                      <m:sSubSupPr>
                        <m:ctrlPr>
                          <a:rPr lang="en-US" altLang="zh-TW" sz="1800" b="1" i="1">
                            <a:solidFill>
                              <a:srgbClr val="FF0000"/>
                            </a:solidFill>
                            <a:latin typeface="Cambria Math" panose="02040503050406030204" pitchFamily="18" charset="0"/>
                            <a:ea typeface="+mn-ea"/>
                          </a:rPr>
                        </m:ctrlPr>
                      </m:sSubSupPr>
                      <m:e>
                        <m:r>
                          <a:rPr lang="en-US" altLang="zh-TW" sz="1800" b="1">
                            <a:solidFill>
                              <a:srgbClr val="FF0000"/>
                            </a:solidFill>
                            <a:latin typeface="Cambria Math" panose="02040503050406030204" pitchFamily="18" charset="0"/>
                            <a:ea typeface="+mn-ea"/>
                          </a:rPr>
                          <m:t>𝐛</m:t>
                        </m:r>
                      </m:e>
                      <m:sub>
                        <m:r>
                          <a:rPr lang="en-US" altLang="zh-TW" sz="1800" b="1">
                            <a:solidFill>
                              <a:srgbClr val="FF0000"/>
                            </a:solidFill>
                            <a:latin typeface="Cambria Math" panose="02040503050406030204" pitchFamily="18" charset="0"/>
                            <a:ea typeface="+mn-ea"/>
                          </a:rPr>
                          <m:t>𝐭</m:t>
                        </m:r>
                      </m:sub>
                      <m:sup>
                        <m:d>
                          <m:dPr>
                            <m:ctrlPr>
                              <a:rPr lang="en-US" altLang="zh-TW" sz="1800" b="1" i="1">
                                <a:solidFill>
                                  <a:srgbClr val="FF0000"/>
                                </a:solidFill>
                                <a:latin typeface="Cambria Math" panose="02040503050406030204" pitchFamily="18" charset="0"/>
                                <a:ea typeface="+mn-ea"/>
                              </a:rPr>
                            </m:ctrlPr>
                          </m:dPr>
                          <m:e>
                            <m:r>
                              <a:rPr lang="en-US" altLang="zh-TW" sz="1800" b="1">
                                <a:solidFill>
                                  <a:srgbClr val="FF0000"/>
                                </a:solidFill>
                                <a:latin typeface="Cambria Math" panose="02040503050406030204" pitchFamily="18" charset="0"/>
                                <a:ea typeface="+mn-ea"/>
                              </a:rPr>
                              <m:t>𝐮</m:t>
                            </m:r>
                          </m:e>
                        </m:d>
                      </m:sup>
                    </m:sSubSup>
                  </m:oMath>
                </a14:m>
                <a:r>
                  <a:rPr lang="en-US" altLang="zh-TW" sz="1800" dirty="0">
                    <a:latin typeface="+mn-ea"/>
                    <a:ea typeface="+mn-ea"/>
                  </a:rPr>
                  <a:t>:</a:t>
                </a:r>
                <a:r>
                  <a:rPr lang="zh-TW" altLang="en-US" sz="1800" dirty="0">
                    <a:latin typeface="+mn-ea"/>
                    <a:ea typeface="+mn-ea"/>
                  </a:rPr>
                  <a:t>是每個波束的信息，即一個長度為</a:t>
                </a:r>
                <a:r>
                  <a:rPr lang="en-US" altLang="zh-TW" sz="1800" dirty="0">
                    <a:latin typeface="+mn-ea"/>
                    <a:ea typeface="+mn-ea"/>
                  </a:rPr>
                  <a:t>B</a:t>
                </a:r>
                <a:r>
                  <a:rPr lang="zh-TW" altLang="en-US" sz="1800" dirty="0">
                    <a:latin typeface="+mn-ea"/>
                    <a:ea typeface="+mn-ea"/>
                  </a:rPr>
                  <a:t>的向量。</a:t>
                </a:r>
                <a:endParaRPr lang="en-US" altLang="zh-TW" sz="1800" dirty="0">
                  <a:latin typeface="+mj-ea"/>
                  <a:ea typeface="+mj-ea"/>
                </a:endParaRPr>
              </a:p>
              <a:p>
                <a:pPr marL="0" indent="0">
                  <a:buNone/>
                </a:pPr>
                <a:endParaRPr lang="en-US" altLang="zh-TW" sz="1800" dirty="0">
                  <a:latin typeface="+mj-ea"/>
                  <a:ea typeface="+mj-ea"/>
                </a:endParaRPr>
              </a:p>
              <a:p>
                <a:pPr marL="0" indent="0">
                  <a:buNone/>
                </a:pPr>
                <a:r>
                  <a:rPr lang="zh-TW" altLang="en-US" sz="1800" dirty="0">
                    <a:latin typeface="+mn-ea"/>
                    <a:ea typeface="+mn-ea"/>
                  </a:rPr>
                  <a:t>基于策略</a:t>
                </a:r>
                <a:r>
                  <a:rPr lang="el-GR" altLang="zh-TW" sz="1800" dirty="0">
                    <a:latin typeface="+mn-ea"/>
                    <a:ea typeface="+mn-ea"/>
                  </a:rPr>
                  <a:t>π</a:t>
                </a:r>
                <a:r>
                  <a:rPr lang="zh-TW" altLang="el-GR" sz="1800" dirty="0">
                    <a:latin typeface="+mn-ea"/>
                    <a:ea typeface="+mn-ea"/>
                  </a:rPr>
                  <a:t>，</a:t>
                </a:r>
                <a:r>
                  <a:rPr lang="zh-TW" altLang="en-US" sz="1800" dirty="0">
                    <a:latin typeface="+mn-ea"/>
                    <a:ea typeface="+mn-ea"/>
                  </a:rPr>
                  <a:t>每個代理者從 </a:t>
                </a:r>
                <a:r>
                  <a:rPr lang="en-US" altLang="zh-TW" sz="1800" dirty="0">
                    <a:latin typeface="+mn-ea"/>
                    <a:ea typeface="+mn-ea"/>
                  </a:rPr>
                  <a:t>A = {</a:t>
                </a:r>
                <a:r>
                  <a:rPr lang="zh-TW" altLang="en-US" sz="1800" dirty="0">
                    <a:solidFill>
                      <a:srgbClr val="FF0000"/>
                    </a:solidFill>
                    <a:latin typeface="+mn-ea"/>
                    <a:ea typeface="+mn-ea"/>
                  </a:rPr>
                  <a:t>↑</a:t>
                </a:r>
                <a:r>
                  <a:rPr lang="en-US" altLang="zh-TW" sz="1800" dirty="0">
                    <a:solidFill>
                      <a:srgbClr val="FF0000"/>
                    </a:solidFill>
                    <a:latin typeface="+mn-ea"/>
                    <a:ea typeface="+mn-ea"/>
                  </a:rPr>
                  <a:t>,→,↓,←</a:t>
                </a:r>
                <a:r>
                  <a:rPr lang="en-US" altLang="zh-TW" sz="1800" dirty="0">
                    <a:latin typeface="+mn-ea"/>
                    <a:ea typeface="+mn-ea"/>
                  </a:rPr>
                  <a:t>} </a:t>
                </a:r>
                <a:r>
                  <a:rPr lang="zh-TW" altLang="en-US" sz="1800" dirty="0">
                    <a:latin typeface="+mn-ea"/>
                    <a:ea typeface="+mn-ea"/>
                  </a:rPr>
                  <a:t>中選擇動作。所有代理人共同採取動作的結果會導致環境變化，進而引發每個代理人的</a:t>
                </a:r>
                <a:r>
                  <a:rPr lang="zh-TW" altLang="en-US" sz="1800" dirty="0">
                    <a:solidFill>
                      <a:srgbClr val="FF0000"/>
                    </a:solidFill>
                    <a:latin typeface="+mn-ea"/>
                    <a:ea typeface="+mn-ea"/>
                  </a:rPr>
                  <a:t>新局部觀察</a:t>
                </a:r>
                <a14:m>
                  <m:oMath xmlns:m="http://schemas.openxmlformats.org/officeDocument/2006/math">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𝑜</m:t>
                        </m:r>
                      </m:e>
                      <m:sub>
                        <m:r>
                          <a:rPr lang="en-US" altLang="zh-TW" sz="1800" i="1">
                            <a:latin typeface="Cambria Math" panose="02040503050406030204" pitchFamily="18" charset="0"/>
                            <a:ea typeface="+mn-ea"/>
                          </a:rPr>
                          <m:t>𝑡</m:t>
                        </m:r>
                        <m:r>
                          <a:rPr lang="en-US" altLang="zh-TW" sz="1800" i="1">
                            <a:latin typeface="Cambria Math" panose="02040503050406030204" pitchFamily="18" charset="0"/>
                            <a:ea typeface="+mn-ea"/>
                          </a:rPr>
                          <m:t>+1</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oMath>
                </a14:m>
                <a:r>
                  <a:rPr lang="zh-TW" altLang="en-US" sz="1800" dirty="0">
                    <a:latin typeface="+mn-ea"/>
                    <a:ea typeface="+mn-ea"/>
                  </a:rPr>
                  <a:t>。局部觀察和選擇的動作會回傳給控制器，以便計算每個代理人的獎勵</a:t>
                </a:r>
                <a14:m>
                  <m:oMath xmlns:m="http://schemas.openxmlformats.org/officeDocument/2006/math">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𝑟</m:t>
                        </m:r>
                      </m:e>
                      <m:sub>
                        <m:r>
                          <a:rPr lang="en-US" altLang="zh-TW" sz="1800" i="1">
                            <a:latin typeface="Cambria Math" panose="02040503050406030204" pitchFamily="18" charset="0"/>
                            <a:ea typeface="+mn-ea"/>
                          </a:rPr>
                          <m:t>𝑡</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oMath>
                </a14:m>
                <a:r>
                  <a:rPr lang="zh-TW" altLang="en-US" sz="1800" dirty="0">
                    <a:latin typeface="+mn-ea"/>
                    <a:ea typeface="+mn-ea"/>
                  </a:rPr>
                  <a:t>。獎勵表示在局部觀察</a:t>
                </a:r>
                <a14:m>
                  <m:oMath xmlns:m="http://schemas.openxmlformats.org/officeDocument/2006/math">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𝑜</m:t>
                        </m:r>
                      </m:e>
                      <m:sub>
                        <m:r>
                          <a:rPr lang="en-US" altLang="zh-TW" sz="1800" i="1">
                            <a:latin typeface="Cambria Math" panose="02040503050406030204" pitchFamily="18" charset="0"/>
                            <a:ea typeface="+mn-ea"/>
                          </a:rPr>
                          <m:t>𝑡</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oMath>
                </a14:m>
                <a:r>
                  <a:rPr lang="zh-TW" altLang="en-US" sz="1800" dirty="0">
                    <a:latin typeface="+mn-ea"/>
                    <a:ea typeface="+mn-ea"/>
                  </a:rPr>
                  <a:t>和</a:t>
                </a:r>
                <a14:m>
                  <m:oMath xmlns:m="http://schemas.openxmlformats.org/officeDocument/2006/math">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𝑜</m:t>
                        </m:r>
                      </m:e>
                      <m:sub>
                        <m:r>
                          <a:rPr lang="en-US" altLang="zh-TW" sz="1800" i="1">
                            <a:latin typeface="Cambria Math" panose="02040503050406030204" pitchFamily="18" charset="0"/>
                            <a:ea typeface="+mn-ea"/>
                          </a:rPr>
                          <m:t>𝑡</m:t>
                        </m:r>
                        <m:r>
                          <a:rPr lang="en-US" altLang="zh-TW" sz="1800" i="1">
                            <a:latin typeface="Cambria Math" panose="02040503050406030204" pitchFamily="18" charset="0"/>
                            <a:ea typeface="+mn-ea"/>
                          </a:rPr>
                          <m:t>+1</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oMath>
                </a14:m>
                <a:r>
                  <a:rPr lang="zh-TW" altLang="en-US" sz="1800" dirty="0">
                    <a:latin typeface="+mn-ea"/>
                    <a:ea typeface="+mn-ea"/>
                  </a:rPr>
                  <a:t>的上下文中選擇動作</a:t>
                </a:r>
                <a14:m>
                  <m:oMath xmlns:m="http://schemas.openxmlformats.org/officeDocument/2006/math">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𝑎</m:t>
                        </m:r>
                      </m:e>
                      <m:sub>
                        <m:r>
                          <a:rPr lang="en-US" altLang="zh-TW" sz="1800" i="1">
                            <a:latin typeface="Cambria Math" panose="02040503050406030204" pitchFamily="18" charset="0"/>
                            <a:ea typeface="+mn-ea"/>
                          </a:rPr>
                          <m:t>𝑡</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oMath>
                </a14:m>
                <a:r>
                  <a:rPr lang="zh-TW" altLang="en-US" sz="1800" dirty="0">
                    <a:latin typeface="+mn-ea"/>
                    <a:ea typeface="+mn-ea"/>
                  </a:rPr>
                  <a:t>的優劣。此時，經驗元組</a:t>
                </a:r>
                <a:r>
                  <a:rPr lang="en-US" altLang="zh-TW" sz="1800" dirty="0">
                    <a:latin typeface="+mn-ea"/>
                    <a:ea typeface="+mn-ea"/>
                  </a:rPr>
                  <a:t>(</a:t>
                </a:r>
                <a14:m>
                  <m:oMath xmlns:m="http://schemas.openxmlformats.org/officeDocument/2006/math">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𝑜</m:t>
                        </m:r>
                      </m:e>
                      <m:sub>
                        <m:r>
                          <a:rPr lang="en-US" altLang="zh-TW" sz="1800" i="1">
                            <a:latin typeface="Cambria Math" panose="02040503050406030204" pitchFamily="18" charset="0"/>
                            <a:ea typeface="+mn-ea"/>
                          </a:rPr>
                          <m:t>𝑡</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oMath>
                </a14:m>
                <a:r>
                  <a:rPr lang="en-US" altLang="zh-TW" sz="1800" dirty="0">
                    <a:latin typeface="+mn-ea"/>
                    <a:ea typeface="+mn-ea"/>
                  </a:rPr>
                  <a:t>, </a:t>
                </a:r>
                <a14:m>
                  <m:oMath xmlns:m="http://schemas.openxmlformats.org/officeDocument/2006/math">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𝑎</m:t>
                        </m:r>
                      </m:e>
                      <m:sub>
                        <m:r>
                          <a:rPr lang="en-US" altLang="zh-TW" sz="1800" i="1">
                            <a:latin typeface="Cambria Math" panose="02040503050406030204" pitchFamily="18" charset="0"/>
                            <a:ea typeface="+mn-ea"/>
                          </a:rPr>
                          <m:t>𝑡</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oMath>
                </a14:m>
                <a:r>
                  <a:rPr lang="en-US" altLang="zh-TW" sz="1800" dirty="0">
                    <a:latin typeface="+mn-ea"/>
                    <a:ea typeface="+mn-ea"/>
                  </a:rPr>
                  <a:t>, </a:t>
                </a:r>
                <a14:m>
                  <m:oMath xmlns:m="http://schemas.openxmlformats.org/officeDocument/2006/math">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𝑟</m:t>
                        </m:r>
                      </m:e>
                      <m:sub>
                        <m:r>
                          <a:rPr lang="en-US" altLang="zh-TW" sz="1800" i="1">
                            <a:latin typeface="Cambria Math" panose="02040503050406030204" pitchFamily="18" charset="0"/>
                            <a:ea typeface="+mn-ea"/>
                          </a:rPr>
                          <m:t>𝑡</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oMath>
                </a14:m>
                <a:r>
                  <a:rPr lang="en-US" altLang="zh-TW" sz="1800" dirty="0">
                    <a:latin typeface="+mn-ea"/>
                    <a:ea typeface="+mn-ea"/>
                  </a:rPr>
                  <a:t>, </a:t>
                </a:r>
                <a14:m>
                  <m:oMath xmlns:m="http://schemas.openxmlformats.org/officeDocument/2006/math">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𝑜</m:t>
                        </m:r>
                      </m:e>
                      <m:sub>
                        <m:r>
                          <a:rPr lang="en-US" altLang="zh-TW" sz="1800" i="1">
                            <a:latin typeface="Cambria Math" panose="02040503050406030204" pitchFamily="18" charset="0"/>
                            <a:ea typeface="+mn-ea"/>
                          </a:rPr>
                          <m:t>𝑡</m:t>
                        </m:r>
                        <m:r>
                          <a:rPr lang="en-US" altLang="zh-TW" sz="1800" i="1">
                            <a:latin typeface="Cambria Math" panose="02040503050406030204" pitchFamily="18" charset="0"/>
                            <a:ea typeface="+mn-ea"/>
                          </a:rPr>
                          <m:t>+1</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oMath>
                </a14:m>
                <a:r>
                  <a:rPr lang="en-US" altLang="zh-TW" sz="1800" dirty="0">
                    <a:latin typeface="+mn-ea"/>
                    <a:ea typeface="+mn-ea"/>
                  </a:rPr>
                  <a:t>)</a:t>
                </a:r>
                <a:r>
                  <a:rPr lang="zh-TW" altLang="en-US" sz="1800" dirty="0">
                    <a:latin typeface="+mn-ea"/>
                    <a:ea typeface="+mn-ea"/>
                  </a:rPr>
                  <a:t>會儲存在共用重播緩衝區中。</a:t>
                </a:r>
                <a:endParaRPr lang="en-US" altLang="zh-TW" sz="1800" dirty="0">
                  <a:latin typeface="+mj-ea"/>
                  <a:ea typeface="+mj-ea"/>
                </a:endParaRPr>
              </a:p>
              <a:p>
                <a:pPr marL="0" indent="0">
                  <a:buNone/>
                </a:pPr>
                <a:r>
                  <a:rPr lang="zh-TW" altLang="en-US" sz="1800" dirty="0">
                    <a:latin typeface="+mn-ea"/>
                    <a:ea typeface="+mn-ea"/>
                  </a:rPr>
                  <a:t>定義</a:t>
                </a:r>
                <a14:m>
                  <m:oMath xmlns:m="http://schemas.openxmlformats.org/officeDocument/2006/math">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𝑑</m:t>
                        </m:r>
                      </m:e>
                      <m:sub>
                        <m:r>
                          <a:rPr lang="en-US" altLang="zh-TW" sz="1800" i="1">
                            <a:latin typeface="Cambria Math" panose="02040503050406030204" pitchFamily="18" charset="0"/>
                            <a:ea typeface="+mn-ea"/>
                          </a:rPr>
                          <m:t>𝑡</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𝑤</m:t>
                        </m:r>
                        <m:r>
                          <a:rPr lang="en-US" altLang="zh-TW" sz="1800" i="1">
                            <a:latin typeface="Cambria Math" panose="02040503050406030204" pitchFamily="18" charset="0"/>
                            <a:ea typeface="+mn-ea"/>
                          </a:rPr>
                          <m:t>)</m:t>
                        </m:r>
                      </m:sup>
                    </m:sSubSup>
                  </m:oMath>
                </a14:m>
                <a:r>
                  <a:rPr lang="zh-TW" altLang="en-US" sz="1800" dirty="0">
                    <a:latin typeface="+mn-ea"/>
                    <a:ea typeface="+mn-ea"/>
                  </a:rPr>
                  <a:t>為時間步</a:t>
                </a:r>
                <a:r>
                  <a:rPr lang="en-US" altLang="zh-TW" sz="1800" dirty="0">
                    <a:latin typeface="+mn-ea"/>
                    <a:ea typeface="+mn-ea"/>
                  </a:rPr>
                  <a:t>t</a:t>
                </a:r>
                <a:r>
                  <a:rPr lang="zh-TW" altLang="en-US" sz="1800" dirty="0">
                    <a:latin typeface="+mn-ea"/>
                    <a:ea typeface="+mn-ea"/>
                  </a:rPr>
                  <a:t>時代理</a:t>
                </a:r>
                <a:r>
                  <a:rPr lang="en-US" altLang="zh-TW" sz="1800" dirty="0">
                    <a:latin typeface="+mn-ea"/>
                    <a:ea typeface="+mn-ea"/>
                  </a:rPr>
                  <a:t>u</a:t>
                </a:r>
                <a:r>
                  <a:rPr lang="zh-TW" altLang="en-US" sz="1800" dirty="0">
                    <a:latin typeface="+mn-ea"/>
                    <a:ea typeface="+mn-ea"/>
                  </a:rPr>
                  <a:t>和</a:t>
                </a:r>
                <a:r>
                  <a:rPr lang="en-US" altLang="zh-TW" sz="1800" dirty="0">
                    <a:latin typeface="+mn-ea"/>
                    <a:ea typeface="+mn-ea"/>
                  </a:rPr>
                  <a:t>w</a:t>
                </a:r>
                <a:r>
                  <a:rPr lang="zh-TW" altLang="en-US" sz="1800" dirty="0">
                    <a:latin typeface="+mn-ea"/>
                    <a:ea typeface="+mn-ea"/>
                  </a:rPr>
                  <a:t>之間的歐幾里德距離，以及</a:t>
                </a:r>
                <a14:m>
                  <m:oMath xmlns:m="http://schemas.openxmlformats.org/officeDocument/2006/math">
                    <m:sSub>
                      <m:sSubPr>
                        <m:ctrlPr>
                          <a:rPr lang="en-US" altLang="zh-TW" sz="1800" i="1">
                            <a:latin typeface="Cambria Math" panose="02040503050406030204" pitchFamily="18" charset="0"/>
                            <a:ea typeface="+mn-ea"/>
                          </a:rPr>
                        </m:ctrlPr>
                      </m:sSubPr>
                      <m:e>
                        <m:r>
                          <m:rPr>
                            <m:nor/>
                          </m:rPr>
                          <a:rPr lang="zh-TW" altLang="en-US" sz="1800" dirty="0">
                            <a:latin typeface="+mn-ea"/>
                            <a:ea typeface="+mn-ea"/>
                          </a:rPr>
                          <m:t>∥</m:t>
                        </m:r>
                        <m:r>
                          <m:rPr>
                            <m:nor/>
                          </m:rPr>
                          <a:rPr lang="en-US" altLang="zh-TW" sz="1800" dirty="0">
                            <a:latin typeface="+mn-ea"/>
                            <a:ea typeface="+mn-ea"/>
                          </a:rPr>
                          <m:t>X</m:t>
                        </m:r>
                        <m:r>
                          <m:rPr>
                            <m:nor/>
                          </m:rPr>
                          <a:rPr lang="en-US" altLang="zh-TW" sz="1800" dirty="0">
                            <a:latin typeface="+mn-ea"/>
                            <a:ea typeface="+mn-ea"/>
                          </a:rPr>
                          <m:t>∥</m:t>
                        </m:r>
                      </m:e>
                      <m:sub>
                        <m:r>
                          <a:rPr lang="en-US" altLang="zh-TW" sz="1800" i="1">
                            <a:latin typeface="Cambria Math" panose="02040503050406030204" pitchFamily="18" charset="0"/>
                            <a:ea typeface="+mn-ea"/>
                          </a:rPr>
                          <m:t>1</m:t>
                        </m:r>
                      </m:sub>
                    </m:sSub>
                    <m:nary>
                      <m:naryPr>
                        <m:chr m:val="∑"/>
                        <m:limLoc m:val="subSup"/>
                        <m:supHide m:val="on"/>
                        <m:ctrlPr>
                          <a:rPr lang="en-US" altLang="zh-TW" sz="1800" i="1">
                            <a:latin typeface="Cambria Math" panose="02040503050406030204" pitchFamily="18" charset="0"/>
                            <a:ea typeface="+mn-ea"/>
                          </a:rPr>
                        </m:ctrlPr>
                      </m:naryPr>
                      <m:sub>
                        <m:r>
                          <m:rPr>
                            <m:brk m:alnAt="9"/>
                          </m:rPr>
                          <a:rPr lang="en-US" altLang="zh-TW" sz="1800" i="1">
                            <a:latin typeface="Cambria Math" panose="02040503050406030204" pitchFamily="18" charset="0"/>
                            <a:ea typeface="+mn-ea"/>
                          </a:rPr>
                          <m:t>𝑥</m:t>
                        </m:r>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𝑋</m:t>
                        </m:r>
                      </m:sub>
                      <m:sup/>
                      <m:e>
                        <m:r>
                          <m:rPr>
                            <m:nor/>
                          </m:rPr>
                          <a:rPr lang="en-US" altLang="zh-TW" sz="1800" dirty="0">
                            <a:latin typeface="+mn-ea"/>
                            <a:ea typeface="+mn-ea"/>
                          </a:rPr>
                          <m:t>|</m:t>
                        </m:r>
                        <m:r>
                          <m:rPr>
                            <m:brk m:alnAt="9"/>
                          </m:rPr>
                          <a:rPr lang="en-US" altLang="zh-TW" sz="1800" i="1">
                            <a:latin typeface="Cambria Math" panose="02040503050406030204" pitchFamily="18" charset="0"/>
                            <a:ea typeface="+mn-ea"/>
                          </a:rPr>
                          <m:t>𝑥</m:t>
                        </m:r>
                        <m:r>
                          <m:rPr>
                            <m:nor/>
                          </m:rPr>
                          <a:rPr lang="en-US" altLang="zh-TW" sz="1800" dirty="0">
                            <a:latin typeface="+mn-ea"/>
                            <a:ea typeface="+mn-ea"/>
                          </a:rPr>
                          <m:t>|</m:t>
                        </m:r>
                      </m:e>
                    </m:nary>
                  </m:oMath>
                </a14:m>
                <a:r>
                  <a:rPr lang="zh-TW" altLang="en-US" sz="1800" dirty="0">
                    <a:latin typeface="+mn-ea"/>
                    <a:ea typeface="+mn-ea"/>
                  </a:rPr>
                  <a:t>為向量</a:t>
                </a:r>
                <a:r>
                  <a:rPr lang="en-US" altLang="zh-TW" sz="1800" dirty="0">
                    <a:latin typeface="+mn-ea"/>
                    <a:ea typeface="+mn-ea"/>
                  </a:rPr>
                  <a:t>X</a:t>
                </a:r>
                <a:r>
                  <a:rPr lang="zh-TW" altLang="en-US" sz="1800" dirty="0">
                    <a:latin typeface="+mn-ea"/>
                    <a:ea typeface="+mn-ea"/>
                  </a:rPr>
                  <a:t>的</a:t>
                </a:r>
                <a:r>
                  <a:rPr lang="en-US" altLang="zh-TW" sz="1800" dirty="0">
                    <a:latin typeface="+mn-ea"/>
                    <a:ea typeface="+mn-ea"/>
                  </a:rPr>
                  <a:t>1</a:t>
                </a:r>
                <a:r>
                  <a:rPr lang="zh-TW" altLang="en-US" sz="1800" dirty="0">
                    <a:latin typeface="+mn-ea"/>
                    <a:ea typeface="+mn-ea"/>
                  </a:rPr>
                  <a:t>範數，獎勵函數可以寫為：</a:t>
                </a:r>
                <a:endParaRPr lang="en-US" altLang="zh-TW" sz="1800" dirty="0">
                  <a:latin typeface="+mj-ea"/>
                  <a:ea typeface="+mj-ea"/>
                </a:endParaRPr>
              </a:p>
            </p:txBody>
          </p:sp>
        </mc:Choice>
        <mc:Fallback xmlns="">
          <p:sp>
            <p:nvSpPr>
              <p:cNvPr id="1891" name="Google Shape;1891;p36"/>
              <p:cNvSpPr txBox="1">
                <a:spLocks noGrp="1" noRot="1" noChangeAspect="1" noMove="1" noResize="1" noEditPoints="1" noAdjustHandles="1" noChangeArrowheads="1" noChangeShapeType="1" noTextEdit="1"/>
              </p:cNvSpPr>
              <p:nvPr>
                <p:ph type="body" idx="1"/>
              </p:nvPr>
            </p:nvSpPr>
            <p:spPr>
              <a:xfrm>
                <a:off x="826961" y="1629508"/>
                <a:ext cx="10148293" cy="5118692"/>
              </a:xfrm>
              <a:prstGeom prst="rect">
                <a:avLst/>
              </a:prstGeom>
              <a:blipFill>
                <a:blip r:embed="rId3"/>
                <a:stretch>
                  <a:fillRect l="-240" r="-2464"/>
                </a:stretch>
              </a:blipFill>
            </p:spPr>
            <p:txBody>
              <a:bodyPr/>
              <a:lstStyle/>
              <a:p>
                <a:r>
                  <a:rPr lang="zh-TW" altLang="en-US">
                    <a:noFill/>
                  </a:rPr>
                  <a:t> </a:t>
                </a:r>
              </a:p>
            </p:txBody>
          </p:sp>
        </mc:Fallback>
      </mc:AlternateContent>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8615" y="5619577"/>
            <a:ext cx="5430008" cy="1238423"/>
          </a:xfrm>
          <a:prstGeom prst="rect">
            <a:avLst/>
          </a:prstGeom>
        </p:spPr>
      </p:pic>
    </p:spTree>
    <p:extLst>
      <p:ext uri="{BB962C8B-B14F-4D97-AF65-F5344CB8AC3E}">
        <p14:creationId xmlns:p14="http://schemas.microsoft.com/office/powerpoint/2010/main" val="209026452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91">
                                            <p:txEl>
                                              <p:pRg st="3" end="3"/>
                                            </p:txEl>
                                          </p:spTgt>
                                        </p:tgtEl>
                                        <p:attrNameLst>
                                          <p:attrName>style.visibility</p:attrName>
                                        </p:attrNameLst>
                                      </p:cBhvr>
                                      <p:to>
                                        <p:strVal val="visible"/>
                                      </p:to>
                                    </p:set>
                                    <p:anim calcmode="lin" valueType="num">
                                      <p:cBhvr additive="base">
                                        <p:cTn id="7" dur="500" fill="hold"/>
                                        <p:tgtEl>
                                          <p:spTgt spid="1891">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91">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91">
                                            <p:txEl>
                                              <p:pRg st="4" end="4"/>
                                            </p:txEl>
                                          </p:spTgt>
                                        </p:tgtEl>
                                        <p:attrNameLst>
                                          <p:attrName>style.visibility</p:attrName>
                                        </p:attrNameLst>
                                      </p:cBhvr>
                                      <p:to>
                                        <p:strVal val="visible"/>
                                      </p:to>
                                    </p:set>
                                    <p:anim calcmode="lin" valueType="num">
                                      <p:cBhvr additive="base">
                                        <p:cTn id="11" dur="500" fill="hold"/>
                                        <p:tgtEl>
                                          <p:spTgt spid="1891">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91">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91">
                                            <p:txEl>
                                              <p:pRg st="6" end="6"/>
                                            </p:txEl>
                                          </p:spTgt>
                                        </p:tgtEl>
                                        <p:attrNameLst>
                                          <p:attrName>style.visibility</p:attrName>
                                        </p:attrNameLst>
                                      </p:cBhvr>
                                      <p:to>
                                        <p:strVal val="visible"/>
                                      </p:to>
                                    </p:set>
                                    <p:anim calcmode="lin" valueType="num">
                                      <p:cBhvr additive="base">
                                        <p:cTn id="15" dur="500" fill="hold"/>
                                        <p:tgtEl>
                                          <p:spTgt spid="1891">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89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97"/>
        <p:cNvGrpSpPr/>
        <p:nvPr/>
      </p:nvGrpSpPr>
      <p:grpSpPr>
        <a:xfrm>
          <a:off x="0" y="0"/>
          <a:ext cx="0" cy="0"/>
          <a:chOff x="0" y="0"/>
          <a:chExt cx="0" cy="0"/>
        </a:xfrm>
      </p:grpSpPr>
      <p:sp>
        <p:nvSpPr>
          <p:cNvPr id="3" name="Google Shape;3499;p61">
            <a:extLst>
              <a:ext uri="{FF2B5EF4-FFF2-40B4-BE49-F238E27FC236}">
                <a16:creationId xmlns:a16="http://schemas.microsoft.com/office/drawing/2014/main" id="{329338F6-D5BA-5551-41C7-744D16079C19}"/>
              </a:ext>
            </a:extLst>
          </p:cNvPr>
          <p:cNvSpPr/>
          <p:nvPr/>
        </p:nvSpPr>
        <p:spPr>
          <a:xfrm>
            <a:off x="1345385" y="1510036"/>
            <a:ext cx="4559709" cy="4959676"/>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 name="Google Shape;3500;p61">
            <a:extLst>
              <a:ext uri="{FF2B5EF4-FFF2-40B4-BE49-F238E27FC236}">
                <a16:creationId xmlns:a16="http://schemas.microsoft.com/office/drawing/2014/main" id="{1CDA82CA-8B1F-5A8E-497B-7EDFACCE6D8C}"/>
              </a:ext>
            </a:extLst>
          </p:cNvPr>
          <p:cNvSpPr/>
          <p:nvPr/>
        </p:nvSpPr>
        <p:spPr>
          <a:xfrm>
            <a:off x="1660781" y="1862543"/>
            <a:ext cx="3928915" cy="4363554"/>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98" name="Google Shape;3498;p61"/>
          <p:cNvSpPr txBox="1">
            <a:spLocks noGrp="1"/>
          </p:cNvSpPr>
          <p:nvPr>
            <p:ph type="title"/>
          </p:nvPr>
        </p:nvSpPr>
        <p:spPr>
          <a:xfrm>
            <a:off x="2402967" y="192900"/>
            <a:ext cx="7371600" cy="1138496"/>
          </a:xfrm>
          <a:prstGeom prst="rect">
            <a:avLst/>
          </a:prstGeom>
        </p:spPr>
        <p:txBody>
          <a:bodyPr spcFirstLastPara="1" vert="horz" wrap="square" lIns="121900" tIns="121900" rIns="121900" bIns="121900" rtlCol="0" anchor="t" anchorCtr="0">
            <a:noAutofit/>
          </a:bodyPr>
          <a:lstStyle/>
          <a:p>
            <a:r>
              <a:rPr lang="zh-TW" altLang="en-US" sz="8000"/>
              <a:t>結合</a:t>
            </a:r>
            <a:endParaRPr sz="8000"/>
          </a:p>
        </p:txBody>
      </p:sp>
      <p:sp>
        <p:nvSpPr>
          <p:cNvPr id="3499" name="Google Shape;3499;p61"/>
          <p:cNvSpPr/>
          <p:nvPr/>
        </p:nvSpPr>
        <p:spPr>
          <a:xfrm>
            <a:off x="6277378" y="1510036"/>
            <a:ext cx="4559709" cy="4959676"/>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3500" name="Google Shape;3500;p61"/>
          <p:cNvSpPr/>
          <p:nvPr/>
        </p:nvSpPr>
        <p:spPr>
          <a:xfrm>
            <a:off x="6592200" y="1808097"/>
            <a:ext cx="3928915" cy="4363554"/>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05" name="Google Shape;3505;p61"/>
          <p:cNvSpPr txBox="1">
            <a:spLocks noGrp="1"/>
          </p:cNvSpPr>
          <p:nvPr>
            <p:ph type="subTitle" idx="3"/>
          </p:nvPr>
        </p:nvSpPr>
        <p:spPr>
          <a:xfrm>
            <a:off x="6592199" y="2529189"/>
            <a:ext cx="3928915" cy="3140091"/>
          </a:xfrm>
          <a:prstGeom prst="rect">
            <a:avLst/>
          </a:prstGeom>
        </p:spPr>
        <p:txBody>
          <a:bodyPr spcFirstLastPara="1" vert="horz" wrap="square" lIns="121900" tIns="121900" rIns="121900" bIns="121900" rtlCol="0" anchor="ctr" anchorCtr="0">
            <a:noAutofit/>
          </a:bodyPr>
          <a:lstStyle/>
          <a:p>
            <a:pPr marL="0" indent="0"/>
            <a:r>
              <a:rPr lang="zh-TW" altLang="en-US" sz="2400" dirty="0">
                <a:solidFill>
                  <a:schemeClr val="bg2">
                    <a:lumMod val="10000"/>
                  </a:schemeClr>
                </a:solidFill>
                <a:latin typeface="+mj-ea"/>
                <a:ea typeface="+mj-ea"/>
              </a:rPr>
              <a:t>改良模型</a:t>
            </a:r>
            <a:r>
              <a:rPr lang="en-US" altLang="zh-TW" sz="2400" dirty="0">
                <a:solidFill>
                  <a:schemeClr val="bg2">
                    <a:lumMod val="10000"/>
                  </a:schemeClr>
                </a:solidFill>
                <a:latin typeface="+mj-ea"/>
                <a:ea typeface="+mj-ea"/>
              </a:rPr>
              <a:t>:</a:t>
            </a:r>
          </a:p>
          <a:p>
            <a:pPr marL="0" indent="0"/>
            <a:r>
              <a:rPr lang="zh-TW" altLang="en-US" sz="2400" dirty="0">
                <a:solidFill>
                  <a:schemeClr val="bg2">
                    <a:lumMod val="10000"/>
                  </a:schemeClr>
                </a:solidFill>
                <a:latin typeface="+mj-ea"/>
                <a:ea typeface="+mj-ea"/>
              </a:rPr>
              <a:t>依照節點涵蓋範圍與相對目標距離做優先排序</a:t>
            </a:r>
            <a:r>
              <a:rPr lang="en-US" altLang="zh-TW" sz="2400" dirty="0">
                <a:solidFill>
                  <a:schemeClr val="bg2">
                    <a:lumMod val="10000"/>
                  </a:schemeClr>
                </a:solidFill>
                <a:latin typeface="+mj-ea"/>
                <a:ea typeface="+mj-ea"/>
              </a:rPr>
              <a:t>-&gt;</a:t>
            </a:r>
            <a:br>
              <a:rPr lang="en-US" altLang="zh-TW" sz="2400" dirty="0">
                <a:solidFill>
                  <a:schemeClr val="bg2">
                    <a:lumMod val="10000"/>
                  </a:schemeClr>
                </a:solidFill>
                <a:latin typeface="+mj-ea"/>
                <a:ea typeface="+mj-ea"/>
              </a:rPr>
            </a:br>
            <a:r>
              <a:rPr lang="zh-TW" altLang="en-US" sz="2400" dirty="0">
                <a:solidFill>
                  <a:schemeClr val="bg2">
                    <a:lumMod val="10000"/>
                  </a:schemeClr>
                </a:solidFill>
                <a:latin typeface="+mj-ea"/>
                <a:ea typeface="+mj-ea"/>
              </a:rPr>
              <a:t>預測可能動作和碰撞</a:t>
            </a:r>
            <a:r>
              <a:rPr lang="en-US" altLang="zh-TW" sz="2400" dirty="0">
                <a:solidFill>
                  <a:schemeClr val="bg2">
                    <a:lumMod val="10000"/>
                  </a:schemeClr>
                </a:solidFill>
                <a:latin typeface="+mj-ea"/>
                <a:ea typeface="+mj-ea"/>
              </a:rPr>
              <a:t>-&gt;</a:t>
            </a:r>
            <a:br>
              <a:rPr lang="en-US" altLang="zh-TW" sz="2400" dirty="0">
                <a:solidFill>
                  <a:schemeClr val="bg2">
                    <a:lumMod val="10000"/>
                  </a:schemeClr>
                </a:solidFill>
                <a:latin typeface="+mj-ea"/>
                <a:ea typeface="+mj-ea"/>
              </a:rPr>
            </a:br>
            <a:r>
              <a:rPr lang="zh-TW" altLang="en-US" sz="2400" dirty="0">
                <a:solidFill>
                  <a:schemeClr val="bg2">
                    <a:lumMod val="10000"/>
                  </a:schemeClr>
                </a:solidFill>
                <a:latin typeface="+mj-ea"/>
                <a:ea typeface="+mj-ea"/>
              </a:rPr>
              <a:t>按優先度屏蔽部分行動</a:t>
            </a:r>
            <a:endParaRPr lang="en-US" altLang="zh-TW" sz="2400" dirty="0">
              <a:solidFill>
                <a:schemeClr val="bg2">
                  <a:lumMod val="10000"/>
                </a:schemeClr>
              </a:solidFill>
              <a:latin typeface="+mj-ea"/>
              <a:ea typeface="+mj-ea"/>
            </a:endParaRPr>
          </a:p>
        </p:txBody>
      </p:sp>
      <p:sp>
        <p:nvSpPr>
          <p:cNvPr id="3506" name="Google Shape;3506;p61"/>
          <p:cNvSpPr txBox="1">
            <a:spLocks noGrp="1"/>
          </p:cNvSpPr>
          <p:nvPr>
            <p:ph type="subTitle" idx="4"/>
          </p:nvPr>
        </p:nvSpPr>
        <p:spPr>
          <a:xfrm>
            <a:off x="1642653" y="2698098"/>
            <a:ext cx="3928915" cy="2649866"/>
          </a:xfrm>
          <a:prstGeom prst="rect">
            <a:avLst/>
          </a:prstGeom>
        </p:spPr>
        <p:txBody>
          <a:bodyPr spcFirstLastPara="1" vert="horz" wrap="square" lIns="121900" tIns="121900" rIns="121900" bIns="121900" rtlCol="0" anchor="ctr" anchorCtr="0">
            <a:noAutofit/>
          </a:bodyPr>
          <a:lstStyle/>
          <a:p>
            <a:pPr marL="0" indent="0"/>
            <a:r>
              <a:rPr lang="zh-TW" altLang="en-US" sz="2400" dirty="0">
                <a:solidFill>
                  <a:schemeClr val="bg2">
                    <a:lumMod val="10000"/>
                  </a:schemeClr>
                </a:solidFill>
                <a:latin typeface="+mj-ea"/>
                <a:ea typeface="+mj-ea"/>
              </a:rPr>
              <a:t>原模型</a:t>
            </a:r>
            <a:r>
              <a:rPr lang="en-US" altLang="zh-TW" sz="2400" dirty="0">
                <a:solidFill>
                  <a:schemeClr val="bg2">
                    <a:lumMod val="10000"/>
                  </a:schemeClr>
                </a:solidFill>
                <a:latin typeface="+mj-ea"/>
                <a:ea typeface="+mj-ea"/>
              </a:rPr>
              <a:t>:</a:t>
            </a:r>
          </a:p>
          <a:p>
            <a:pPr marL="0" indent="0"/>
            <a:r>
              <a:rPr lang="zh-TW" altLang="en-US" sz="2400" dirty="0">
                <a:solidFill>
                  <a:schemeClr val="bg2">
                    <a:lumMod val="10000"/>
                  </a:schemeClr>
                </a:solidFill>
                <a:latin typeface="+mj-ea"/>
                <a:ea typeface="+mj-ea"/>
              </a:rPr>
              <a:t>根據節點特徵做行動計算與執行</a:t>
            </a:r>
            <a:r>
              <a:rPr lang="en-US" altLang="zh-TW" sz="2400" dirty="0">
                <a:solidFill>
                  <a:schemeClr val="bg2">
                    <a:lumMod val="10000"/>
                  </a:schemeClr>
                </a:solidFill>
                <a:latin typeface="+mj-ea"/>
                <a:ea typeface="+mj-ea"/>
              </a:rPr>
              <a:t>-&gt;</a:t>
            </a:r>
            <a:br>
              <a:rPr lang="en-US" altLang="zh-TW" sz="2400" dirty="0">
                <a:solidFill>
                  <a:schemeClr val="bg2">
                    <a:lumMod val="10000"/>
                  </a:schemeClr>
                </a:solidFill>
                <a:latin typeface="+mj-ea"/>
                <a:ea typeface="+mj-ea"/>
              </a:rPr>
            </a:br>
            <a:r>
              <a:rPr lang="zh-TW" altLang="en-US" sz="2400" dirty="0">
                <a:solidFill>
                  <a:schemeClr val="bg2">
                    <a:lumMod val="10000"/>
                  </a:schemeClr>
                </a:solidFill>
                <a:latin typeface="+mj-ea"/>
                <a:ea typeface="+mj-ea"/>
              </a:rPr>
              <a:t>依照行動機率行動</a:t>
            </a:r>
            <a:endParaRPr lang="en-US" sz="2400" dirty="0">
              <a:solidFill>
                <a:schemeClr val="bg2">
                  <a:lumMod val="10000"/>
                </a:schemeClr>
              </a:solidFill>
              <a:latin typeface="+mj-ea"/>
              <a:ea typeface="+mj-ea"/>
            </a:endParaRPr>
          </a:p>
        </p:txBody>
      </p:sp>
      <p:sp>
        <p:nvSpPr>
          <p:cNvPr id="3507" name="Google Shape;3507;p61"/>
          <p:cNvSpPr txBox="1">
            <a:spLocks noGrp="1"/>
          </p:cNvSpPr>
          <p:nvPr>
            <p:ph type="title" idx="5"/>
          </p:nvPr>
        </p:nvSpPr>
        <p:spPr>
          <a:xfrm>
            <a:off x="3125510" y="1999178"/>
            <a:ext cx="963200" cy="609600"/>
          </a:xfrm>
          <a:prstGeom prst="rect">
            <a:avLst/>
          </a:prstGeom>
        </p:spPr>
        <p:txBody>
          <a:bodyPr spcFirstLastPara="1" vert="horz" wrap="square" lIns="121900" tIns="121900" rIns="121900" bIns="121900" rtlCol="0" anchor="ctr" anchorCtr="0">
            <a:noAutofit/>
          </a:bodyPr>
          <a:lstStyle/>
          <a:p>
            <a:r>
              <a:rPr lang="en" dirty="0"/>
              <a:t>01</a:t>
            </a:r>
            <a:endParaRPr dirty="0"/>
          </a:p>
        </p:txBody>
      </p:sp>
      <p:sp>
        <p:nvSpPr>
          <p:cNvPr id="3508" name="Google Shape;3508;p61"/>
          <p:cNvSpPr txBox="1">
            <a:spLocks noGrp="1"/>
          </p:cNvSpPr>
          <p:nvPr>
            <p:ph type="title" idx="6"/>
          </p:nvPr>
        </p:nvSpPr>
        <p:spPr>
          <a:xfrm>
            <a:off x="8018745" y="1919589"/>
            <a:ext cx="963200" cy="609600"/>
          </a:xfrm>
          <a:prstGeom prst="rect">
            <a:avLst/>
          </a:prstGeom>
        </p:spPr>
        <p:txBody>
          <a:bodyPr spcFirstLastPara="1" vert="horz" wrap="square" lIns="121900" tIns="121900" rIns="121900" bIns="121900" rtlCol="0" anchor="ctr" anchorCtr="0">
            <a:noAutofit/>
          </a:bodyPr>
          <a:lstStyle/>
          <a:p>
            <a:r>
              <a:rPr lang="en" dirty="0"/>
              <a:t>02</a:t>
            </a:r>
            <a:endParaRPr dirty="0"/>
          </a:p>
        </p:txBody>
      </p:sp>
      <p:sp>
        <p:nvSpPr>
          <p:cNvPr id="2" name="加號 1"/>
          <p:cNvSpPr/>
          <p:nvPr/>
        </p:nvSpPr>
        <p:spPr>
          <a:xfrm>
            <a:off x="5405991" y="3234321"/>
            <a:ext cx="1380018" cy="1511106"/>
          </a:xfrm>
          <a:prstGeom prst="mathPlus">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46360561"/>
      </p:ext>
    </p:extLst>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889">
          <a:extLst>
            <a:ext uri="{FF2B5EF4-FFF2-40B4-BE49-F238E27FC236}">
              <a16:creationId xmlns:a16="http://schemas.microsoft.com/office/drawing/2014/main" id="{A6E4A006-8AD7-E308-8AA6-17EFE355694E}"/>
            </a:ext>
          </a:extLst>
        </p:cNvPr>
        <p:cNvGrpSpPr/>
        <p:nvPr/>
      </p:nvGrpSpPr>
      <p:grpSpPr>
        <a:xfrm>
          <a:off x="0" y="0"/>
          <a:ext cx="0" cy="0"/>
          <a:chOff x="0" y="0"/>
          <a:chExt cx="0" cy="0"/>
        </a:xfrm>
      </p:grpSpPr>
      <p:sp>
        <p:nvSpPr>
          <p:cNvPr id="1890" name="Google Shape;1890;p36">
            <a:extLst>
              <a:ext uri="{FF2B5EF4-FFF2-40B4-BE49-F238E27FC236}">
                <a16:creationId xmlns:a16="http://schemas.microsoft.com/office/drawing/2014/main" id="{B94B6A2E-9B59-4D02-614F-2A2C8ED07BAA}"/>
              </a:ext>
            </a:extLst>
          </p:cNvPr>
          <p:cNvSpPr txBox="1">
            <a:spLocks noGrp="1"/>
          </p:cNvSpPr>
          <p:nvPr>
            <p:ph type="title"/>
          </p:nvPr>
        </p:nvSpPr>
        <p:spPr>
          <a:xfrm>
            <a:off x="804672" y="964692"/>
            <a:ext cx="3066937" cy="1188720"/>
          </a:xfrm>
          <a:prstGeom prst="rect">
            <a:avLst/>
          </a:prstGeom>
        </p:spPr>
        <p:txBody>
          <a:bodyPr spcFirstLastPara="1" vert="horz" lIns="182880" tIns="182880" rIns="182880" bIns="182880" rtlCol="0" anchor="ctr" anchorCtr="0">
            <a:normAutofit/>
          </a:bodyPr>
          <a:lstStyle/>
          <a:p>
            <a:pPr>
              <a:spcBef>
                <a:spcPct val="0"/>
              </a:spcBef>
            </a:pPr>
            <a:r>
              <a:rPr lang="zh-TW" altLang="en-US">
                <a:latin typeface="+mj-lt"/>
                <a:ea typeface="+mj-ea"/>
              </a:rPr>
              <a:t>實踐</a:t>
            </a:r>
            <a:endParaRPr lang="en-US" altLang="zh-TW">
              <a:latin typeface="+mj-lt"/>
              <a:ea typeface="+mj-ea"/>
            </a:endParaRPr>
          </a:p>
        </p:txBody>
      </p:sp>
      <p:sp>
        <p:nvSpPr>
          <p:cNvPr id="1905" name="Rectangle 1904">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7" name="Rectangle 1906">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圖片 3" descr="一張含有 文字, 螢幕擷取畫面, 設計 的圖片&#10;&#10;自動產生的描述">
            <a:extLst>
              <a:ext uri="{FF2B5EF4-FFF2-40B4-BE49-F238E27FC236}">
                <a16:creationId xmlns:a16="http://schemas.microsoft.com/office/drawing/2014/main" id="{4DD5231E-5ED7-9704-6338-48A93743AFA5}"/>
              </a:ext>
            </a:extLst>
          </p:cNvPr>
          <p:cNvPicPr>
            <a:picLocks noChangeAspect="1"/>
          </p:cNvPicPr>
          <p:nvPr/>
        </p:nvPicPr>
        <p:blipFill>
          <a:blip r:embed="rId3"/>
          <a:srcRect l="-1383" t="-10446" r="58632" b="10446"/>
          <a:stretch/>
        </p:blipFill>
        <p:spPr>
          <a:xfrm>
            <a:off x="5247448" y="-766158"/>
            <a:ext cx="6265258" cy="7767157"/>
          </a:xfrm>
          <a:prstGeom prst="rect">
            <a:avLst/>
          </a:prstGeom>
        </p:spPr>
      </p:pic>
      <p:sp>
        <p:nvSpPr>
          <p:cNvPr id="9" name="Google Shape;1891;p36">
            <a:extLst>
              <a:ext uri="{FF2B5EF4-FFF2-40B4-BE49-F238E27FC236}">
                <a16:creationId xmlns:a16="http://schemas.microsoft.com/office/drawing/2014/main" id="{443A6405-EB4A-E3E5-F28B-6840D7D98C56}"/>
              </a:ext>
            </a:extLst>
          </p:cNvPr>
          <p:cNvSpPr txBox="1">
            <a:spLocks/>
          </p:cNvSpPr>
          <p:nvPr/>
        </p:nvSpPr>
        <p:spPr>
          <a:xfrm>
            <a:off x="679294" y="2224532"/>
            <a:ext cx="3651268" cy="3795932"/>
          </a:xfrm>
          <a:prstGeom prst="rect">
            <a:avLst/>
          </a:prstGeom>
          <a:noFill/>
          <a:ln>
            <a:noFill/>
          </a:ln>
        </p:spPr>
        <p:txBody>
          <a:bodyPr spcFirstLastPara="1" vert="horz" wrap="square" lIns="121900" tIns="121900" rIns="121900" bIns="121900" rtlCol="0" anchor="t" anchorCtr="0">
            <a:noAutofit/>
          </a:bodyPr>
          <a:lstStyle>
            <a:lvl1pPr marL="609585" lvl="0" indent="-406390" algn="l" defTabSz="914400" rtl="0" eaLnBrk="1" latinLnBrk="0" hangingPunct="1">
              <a:lnSpc>
                <a:spcPct val="100000"/>
              </a:lnSpc>
              <a:spcBef>
                <a:spcPts val="0"/>
              </a:spcBef>
              <a:spcAft>
                <a:spcPts val="0"/>
              </a:spcAft>
              <a:buClr>
                <a:srgbClr val="434343"/>
              </a:buClr>
              <a:buSzPts val="1200"/>
              <a:buFont typeface="Barlow Semi Condensed Medium"/>
              <a:buAutoNum type="arabicPeriod"/>
              <a:defRPr sz="1600" kern="1200">
                <a:solidFill>
                  <a:schemeClr val="dk2"/>
                </a:solidFill>
                <a:latin typeface="Barlow Semi Condensed"/>
                <a:ea typeface="Barlow Semi Condensed"/>
                <a:cs typeface="Barlow Semi Condensed"/>
                <a:sym typeface="Barlow Semi Condensed"/>
              </a:defRPr>
            </a:lvl1pPr>
            <a:lvl2pPr marL="1219170" lvl="1"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a:solidFill>
                  <a:schemeClr val="dk2"/>
                </a:solidFill>
                <a:latin typeface="Barlow Semi Condensed"/>
                <a:ea typeface="Barlow Semi Condensed"/>
                <a:cs typeface="Barlow Semi Condensed"/>
                <a:sym typeface="Barlow Semi Condensed"/>
              </a:defRPr>
            </a:lvl2pPr>
            <a:lvl3pPr marL="1828754" lvl="2"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a:solidFill>
                  <a:schemeClr val="dk2"/>
                </a:solidFill>
                <a:latin typeface="Barlow Semi Condensed"/>
                <a:ea typeface="Barlow Semi Condensed"/>
                <a:cs typeface="Barlow Semi Condensed"/>
                <a:sym typeface="Barlow Semi Condensed"/>
              </a:defRPr>
            </a:lvl3pPr>
            <a:lvl4pPr marL="2438339" lvl="3" indent="-406390" algn="l" defTabSz="914400" rtl="0" eaLnBrk="1" latinLnBrk="0" hangingPunct="1">
              <a:lnSpc>
                <a:spcPct val="100000"/>
              </a:lnSpc>
              <a:spcBef>
                <a:spcPts val="0"/>
              </a:spcBef>
              <a:spcAft>
                <a:spcPts val="0"/>
              </a:spcAft>
              <a:buClr>
                <a:srgbClr val="434343"/>
              </a:buClr>
              <a:buSzPts val="1200"/>
              <a:buFont typeface="Roboto Condensed Light"/>
              <a:buAutoNum type="arabicPeriod"/>
              <a:defRPr sz="1600" kern="1200">
                <a:solidFill>
                  <a:schemeClr val="dk2"/>
                </a:solidFill>
                <a:latin typeface="Barlow Semi Condensed"/>
                <a:ea typeface="Barlow Semi Condensed"/>
                <a:cs typeface="Barlow Semi Condensed"/>
                <a:sym typeface="Barlow Semi Condensed"/>
              </a:defRPr>
            </a:lvl4pPr>
            <a:lvl5pPr marL="3047924" lvl="4"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a:solidFill>
                  <a:schemeClr val="dk2"/>
                </a:solidFill>
                <a:latin typeface="Barlow Semi Condensed"/>
                <a:ea typeface="Barlow Semi Condensed"/>
                <a:cs typeface="Barlow Semi Condensed"/>
                <a:sym typeface="Barlow Semi Condensed"/>
              </a:defRPr>
            </a:lvl5pPr>
            <a:lvl6pPr marL="3657509" lvl="5"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a:solidFill>
                  <a:schemeClr val="dk2"/>
                </a:solidFill>
                <a:latin typeface="Barlow Semi Condensed"/>
                <a:ea typeface="Barlow Semi Condensed"/>
                <a:cs typeface="Barlow Semi Condensed"/>
                <a:sym typeface="Barlow Semi Condensed"/>
              </a:defRPr>
            </a:lvl6pPr>
            <a:lvl7pPr marL="4267093" lvl="6" indent="-406390" algn="l" defTabSz="914400" rtl="0" eaLnBrk="1" latinLnBrk="0" hangingPunct="1">
              <a:lnSpc>
                <a:spcPct val="100000"/>
              </a:lnSpc>
              <a:spcBef>
                <a:spcPts val="0"/>
              </a:spcBef>
              <a:spcAft>
                <a:spcPts val="0"/>
              </a:spcAft>
              <a:buClr>
                <a:srgbClr val="434343"/>
              </a:buClr>
              <a:buSzPts val="1200"/>
              <a:buFont typeface="Roboto Condensed Light"/>
              <a:buAutoNum type="arabicPeriod"/>
              <a:defRPr sz="1600" kern="1200">
                <a:solidFill>
                  <a:schemeClr val="dk2"/>
                </a:solidFill>
                <a:latin typeface="Barlow Semi Condensed"/>
                <a:ea typeface="Barlow Semi Condensed"/>
                <a:cs typeface="Barlow Semi Condensed"/>
                <a:sym typeface="Barlow Semi Condensed"/>
              </a:defRPr>
            </a:lvl7pPr>
            <a:lvl8pPr marL="4876678" lvl="7"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baseline="0">
                <a:solidFill>
                  <a:schemeClr val="dk2"/>
                </a:solidFill>
                <a:latin typeface="Barlow Semi Condensed"/>
                <a:ea typeface="Barlow Semi Condensed"/>
                <a:cs typeface="Barlow Semi Condensed"/>
                <a:sym typeface="Barlow Semi Condensed"/>
              </a:defRPr>
            </a:lvl8pPr>
            <a:lvl9pPr marL="5486263" lvl="8"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baseline="0">
                <a:solidFill>
                  <a:schemeClr val="dk2"/>
                </a:solidFill>
                <a:latin typeface="Barlow Semi Condensed"/>
                <a:ea typeface="Barlow Semi Condensed"/>
                <a:cs typeface="Barlow Semi Condensed"/>
                <a:sym typeface="Barlow Semi Condensed"/>
              </a:defRPr>
            </a:lvl9pPr>
          </a:lstStyle>
          <a:p>
            <a:pPr marL="0" indent="0">
              <a:buFont typeface="Barlow Semi Condensed Medium"/>
              <a:buNone/>
            </a:pPr>
            <a:r>
              <a:rPr lang="zh-TW" altLang="en-US" sz="3200" dirty="0">
                <a:latin typeface="+mj-ea"/>
                <a:ea typeface="+mj-ea"/>
              </a:rPr>
              <a:t>實踐方式主要分三部分</a:t>
            </a:r>
            <a:r>
              <a:rPr lang="en-US" altLang="zh-TW" sz="3200" dirty="0">
                <a:latin typeface="+mj-ea"/>
                <a:ea typeface="+mj-ea"/>
              </a:rPr>
              <a:t>:</a:t>
            </a:r>
          </a:p>
          <a:p>
            <a:pPr marL="0" indent="0">
              <a:buFont typeface="Barlow Semi Condensed Medium"/>
              <a:buNone/>
            </a:pPr>
            <a:r>
              <a:rPr lang="en-US" altLang="zh-TW" sz="2600" dirty="0">
                <a:latin typeface="+mj-ea"/>
                <a:ea typeface="+mj-ea"/>
              </a:rPr>
              <a:t>1.</a:t>
            </a:r>
            <a:r>
              <a:rPr lang="zh-TW" altLang="en-US" sz="2600" dirty="0">
                <a:latin typeface="+mj-ea"/>
                <a:ea typeface="+mj-ea"/>
              </a:rPr>
              <a:t> 排序</a:t>
            </a:r>
            <a:r>
              <a:rPr lang="zh-TW" altLang="en-US" sz="2600" dirty="0">
                <a:solidFill>
                  <a:srgbClr val="FF0000"/>
                </a:solidFill>
                <a:latin typeface="+mj-ea"/>
                <a:ea typeface="+mj-ea"/>
              </a:rPr>
              <a:t>優先級別</a:t>
            </a:r>
            <a:r>
              <a:rPr lang="en-US" altLang="zh-TW" sz="2000" dirty="0">
                <a:solidFill>
                  <a:schemeClr val="bg2">
                    <a:lumMod val="10000"/>
                  </a:schemeClr>
                </a:solidFill>
                <a:latin typeface="+mj-ea"/>
                <a:ea typeface="+mj-ea"/>
              </a:rPr>
              <a:t>(</a:t>
            </a:r>
            <a:r>
              <a:rPr lang="en-US" altLang="zh-TW" sz="2000" dirty="0" err="1">
                <a:solidFill>
                  <a:schemeClr val="bg2">
                    <a:lumMod val="10000"/>
                  </a:schemeClr>
                </a:solidFill>
                <a:latin typeface="+mj-ea"/>
                <a:ea typeface="+mj-ea"/>
              </a:rPr>
              <a:t>calculate_coverage_ranks</a:t>
            </a:r>
            <a:r>
              <a:rPr lang="en-US" altLang="zh-TW" sz="2000" dirty="0">
                <a:solidFill>
                  <a:schemeClr val="bg2">
                    <a:lumMod val="10000"/>
                  </a:schemeClr>
                </a:solidFill>
                <a:latin typeface="+mj-ea"/>
                <a:ea typeface="+mj-ea"/>
              </a:rPr>
              <a:t>)</a:t>
            </a:r>
          </a:p>
          <a:p>
            <a:pPr marL="0" indent="0">
              <a:buFont typeface="Barlow Semi Condensed Medium"/>
              <a:buNone/>
            </a:pPr>
            <a:r>
              <a:rPr lang="en-US" altLang="zh-TW" sz="2600" dirty="0">
                <a:latin typeface="+mj-ea"/>
                <a:ea typeface="+mj-ea"/>
              </a:rPr>
              <a:t>2.</a:t>
            </a:r>
            <a:r>
              <a:rPr lang="zh-TW" altLang="en-US" sz="2600" dirty="0">
                <a:latin typeface="+mj-ea"/>
                <a:ea typeface="+mj-ea"/>
              </a:rPr>
              <a:t> </a:t>
            </a:r>
            <a:r>
              <a:rPr lang="zh-TW" altLang="en-US" sz="2600" dirty="0">
                <a:solidFill>
                  <a:srgbClr val="FF0000"/>
                </a:solidFill>
                <a:latin typeface="+mj-ea"/>
                <a:ea typeface="+mj-ea"/>
              </a:rPr>
              <a:t>預測</a:t>
            </a:r>
            <a:r>
              <a:rPr lang="zh-TW" altLang="en-US" sz="2600" dirty="0">
                <a:latin typeface="+mj-ea"/>
                <a:ea typeface="+mj-ea"/>
              </a:rPr>
              <a:t>可能動向</a:t>
            </a:r>
            <a:r>
              <a:rPr lang="en-US" altLang="zh-TW" sz="2000" dirty="0">
                <a:solidFill>
                  <a:schemeClr val="bg2">
                    <a:lumMod val="10000"/>
                  </a:schemeClr>
                </a:solidFill>
                <a:latin typeface="+mj-ea"/>
                <a:ea typeface="+mj-ea"/>
              </a:rPr>
              <a:t>(</a:t>
            </a:r>
            <a:r>
              <a:rPr lang="en-US" altLang="zh-TW" sz="2000" dirty="0" err="1">
                <a:solidFill>
                  <a:schemeClr val="bg2">
                    <a:lumMod val="10000"/>
                  </a:schemeClr>
                </a:solidFill>
                <a:latin typeface="+mj-ea"/>
                <a:ea typeface="+mj-ea"/>
              </a:rPr>
              <a:t>calculate_next_position</a:t>
            </a:r>
            <a:r>
              <a:rPr lang="en-US" altLang="zh-TW" sz="2000" dirty="0">
                <a:solidFill>
                  <a:schemeClr val="bg2">
                    <a:lumMod val="10000"/>
                  </a:schemeClr>
                </a:solidFill>
                <a:latin typeface="+mj-ea"/>
                <a:ea typeface="+mj-ea"/>
              </a:rPr>
              <a:t>)</a:t>
            </a:r>
            <a:endParaRPr lang="en-US" altLang="zh-TW" sz="2600" dirty="0">
              <a:latin typeface="+mj-ea"/>
              <a:ea typeface="+mj-ea"/>
            </a:endParaRPr>
          </a:p>
          <a:p>
            <a:pPr marL="0" indent="0">
              <a:buFont typeface="Barlow Semi Condensed Medium"/>
              <a:buNone/>
            </a:pPr>
            <a:r>
              <a:rPr lang="en-US" altLang="zh-TW" sz="2600" dirty="0">
                <a:latin typeface="+mj-ea"/>
                <a:ea typeface="+mj-ea"/>
              </a:rPr>
              <a:t>3.</a:t>
            </a:r>
            <a:r>
              <a:rPr lang="zh-TW" altLang="en-US" sz="2600" dirty="0">
                <a:latin typeface="+mj-ea"/>
                <a:ea typeface="+mj-ea"/>
              </a:rPr>
              <a:t> </a:t>
            </a:r>
            <a:r>
              <a:rPr lang="zh-TW" altLang="en-US" sz="2600" dirty="0">
                <a:solidFill>
                  <a:srgbClr val="FF0000"/>
                </a:solidFill>
                <a:latin typeface="+mj-ea"/>
                <a:ea typeface="+mj-ea"/>
              </a:rPr>
              <a:t>掩蓋</a:t>
            </a:r>
            <a:r>
              <a:rPr lang="zh-TW" altLang="en-US" sz="2600" dirty="0">
                <a:latin typeface="+mj-ea"/>
                <a:ea typeface="+mj-ea"/>
              </a:rPr>
              <a:t>行動空間</a:t>
            </a:r>
            <a:r>
              <a:rPr lang="en-US" altLang="zh-TW" sz="2000" dirty="0">
                <a:solidFill>
                  <a:schemeClr val="bg2">
                    <a:lumMod val="10000"/>
                  </a:schemeClr>
                </a:solidFill>
                <a:latin typeface="+mj-ea"/>
                <a:ea typeface="+mj-ea"/>
              </a:rPr>
              <a:t>(</a:t>
            </a:r>
            <a:r>
              <a:rPr lang="en-US" altLang="zh-TW" sz="2000" dirty="0" err="1">
                <a:solidFill>
                  <a:schemeClr val="bg2">
                    <a:lumMod val="10000"/>
                  </a:schemeClr>
                </a:solidFill>
                <a:latin typeface="+mj-ea"/>
                <a:ea typeface="+mj-ea"/>
              </a:rPr>
              <a:t>create_priority_based_mask</a:t>
            </a:r>
            <a:r>
              <a:rPr lang="en-US" altLang="zh-TW" sz="2000" dirty="0">
                <a:solidFill>
                  <a:schemeClr val="bg2">
                    <a:lumMod val="10000"/>
                  </a:schemeClr>
                </a:solidFill>
                <a:latin typeface="+mj-ea"/>
                <a:ea typeface="+mj-ea"/>
              </a:rPr>
              <a:t>)</a:t>
            </a:r>
          </a:p>
        </p:txBody>
      </p:sp>
      <p:sp>
        <p:nvSpPr>
          <p:cNvPr id="10" name="文字方塊 9">
            <a:extLst>
              <a:ext uri="{FF2B5EF4-FFF2-40B4-BE49-F238E27FC236}">
                <a16:creationId xmlns:a16="http://schemas.microsoft.com/office/drawing/2014/main" id="{67D593B9-B13D-78A5-71DC-AA798F5B7CE5}"/>
              </a:ext>
            </a:extLst>
          </p:cNvPr>
          <p:cNvSpPr txBox="1"/>
          <p:nvPr/>
        </p:nvSpPr>
        <p:spPr>
          <a:xfrm>
            <a:off x="4528216" y="174975"/>
            <a:ext cx="800219" cy="1631216"/>
          </a:xfrm>
          <a:prstGeom prst="rect">
            <a:avLst/>
          </a:prstGeom>
          <a:noFill/>
        </p:spPr>
        <p:txBody>
          <a:bodyPr vert="eaVert" wrap="none" rtlCol="0">
            <a:spAutoFit/>
          </a:bodyPr>
          <a:lstStyle/>
          <a:p>
            <a:r>
              <a:rPr lang="zh-TW" altLang="en-US" sz="4000" dirty="0">
                <a:solidFill>
                  <a:schemeClr val="bg2">
                    <a:lumMod val="10000"/>
                  </a:schemeClr>
                </a:solidFill>
              </a:rPr>
              <a:t>原模型</a:t>
            </a:r>
          </a:p>
        </p:txBody>
      </p:sp>
    </p:spTree>
    <p:extLst>
      <p:ext uri="{BB962C8B-B14F-4D97-AF65-F5344CB8AC3E}">
        <p14:creationId xmlns:p14="http://schemas.microsoft.com/office/powerpoint/2010/main" val="2870348712"/>
      </p:ext>
    </p:extLst>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F19E7F-148F-04FD-4A88-787F8265B327}"/>
            </a:ext>
          </a:extLst>
        </p:cNvPr>
        <p:cNvGrpSpPr/>
        <p:nvPr/>
      </p:nvGrpSpPr>
      <p:grpSpPr>
        <a:xfrm>
          <a:off x="0" y="0"/>
          <a:ext cx="0" cy="0"/>
          <a:chOff x="0" y="0"/>
          <a:chExt cx="0" cy="0"/>
        </a:xfrm>
      </p:grpSpPr>
      <p:pic>
        <p:nvPicPr>
          <p:cNvPr id="4" name="圖片 3" descr="一張含有 文字, 螢幕擷取畫面, 設計 的圖片&#10;&#10;自動產生的描述">
            <a:extLst>
              <a:ext uri="{FF2B5EF4-FFF2-40B4-BE49-F238E27FC236}">
                <a16:creationId xmlns:a16="http://schemas.microsoft.com/office/drawing/2014/main" id="{C12EDA1D-B55B-355E-041F-AFAAA99E225E}"/>
              </a:ext>
            </a:extLst>
          </p:cNvPr>
          <p:cNvPicPr>
            <a:picLocks noChangeAspect="1"/>
          </p:cNvPicPr>
          <p:nvPr/>
        </p:nvPicPr>
        <p:blipFill>
          <a:blip r:embed="rId3">
            <a:alphaModFix amt="55000"/>
            <a:extLst>
              <a:ext uri="{BEBA8EAE-BF5A-486C-A8C5-ECC9F3942E4B}">
                <a14:imgProps xmlns:a14="http://schemas.microsoft.com/office/drawing/2010/main">
                  <a14:imgLayer r:embed="rId4">
                    <a14:imgEffect>
                      <a14:saturation sat="15000"/>
                    </a14:imgEffect>
                  </a14:imgLayer>
                </a14:imgProps>
              </a:ext>
            </a:extLst>
          </a:blip>
          <a:srcRect l="-1456" t="156" r="57808" b="12001"/>
          <a:stretch/>
        </p:blipFill>
        <p:spPr>
          <a:xfrm>
            <a:off x="0" y="833718"/>
            <a:ext cx="5647764" cy="6024282"/>
          </a:xfrm>
          <a:prstGeom prst="rect">
            <a:avLst/>
          </a:prstGeom>
        </p:spPr>
      </p:pic>
      <p:pic>
        <p:nvPicPr>
          <p:cNvPr id="5" name="圖片 4" descr="一張含有 文字, 螢幕擷取畫面, 設計 的圖片&#10;&#10;自動產生的描述">
            <a:extLst>
              <a:ext uri="{FF2B5EF4-FFF2-40B4-BE49-F238E27FC236}">
                <a16:creationId xmlns:a16="http://schemas.microsoft.com/office/drawing/2014/main" id="{65A87E22-D72E-C310-52D8-28D4767B31E1}"/>
              </a:ext>
            </a:extLst>
          </p:cNvPr>
          <p:cNvPicPr>
            <a:picLocks noChangeAspect="1"/>
          </p:cNvPicPr>
          <p:nvPr/>
        </p:nvPicPr>
        <p:blipFill>
          <a:blip r:embed="rId3">
            <a:alphaModFix amt="55000"/>
            <a:extLst>
              <a:ext uri="{BEBA8EAE-BF5A-486C-A8C5-ECC9F3942E4B}">
                <a14:imgProps xmlns:a14="http://schemas.microsoft.com/office/drawing/2010/main">
                  <a14:imgLayer r:embed="rId4">
                    <a14:imgEffect>
                      <a14:saturation sat="15000"/>
                    </a14:imgEffect>
                  </a14:imgLayer>
                </a14:imgProps>
              </a:ext>
            </a:extLst>
          </a:blip>
          <a:srcRect l="45587" t="-2066"/>
          <a:stretch/>
        </p:blipFill>
        <p:spPr>
          <a:xfrm>
            <a:off x="5770164" y="-96819"/>
            <a:ext cx="6346531" cy="6309360"/>
          </a:xfrm>
          <a:prstGeom prst="rect">
            <a:avLst/>
          </a:prstGeom>
        </p:spPr>
      </p:pic>
      <p:sp>
        <p:nvSpPr>
          <p:cNvPr id="2" name="標題 1">
            <a:extLst>
              <a:ext uri="{FF2B5EF4-FFF2-40B4-BE49-F238E27FC236}">
                <a16:creationId xmlns:a16="http://schemas.microsoft.com/office/drawing/2014/main" id="{906D7DE7-9D81-5670-9F78-947B5C860385}"/>
              </a:ext>
            </a:extLst>
          </p:cNvPr>
          <p:cNvSpPr>
            <a:spLocks noGrp="1"/>
          </p:cNvSpPr>
          <p:nvPr>
            <p:ph type="title"/>
          </p:nvPr>
        </p:nvSpPr>
        <p:spPr>
          <a:xfrm>
            <a:off x="1600200" y="2640318"/>
            <a:ext cx="8991600" cy="1138773"/>
          </a:xfrm>
          <a:solidFill>
            <a:schemeClr val="bg1">
              <a:alpha val="70000"/>
            </a:schemeClr>
          </a:solidFill>
          <a:ln w="38100" cap="sq">
            <a:solidFill>
              <a:schemeClr val="tx1"/>
            </a:solidFill>
            <a:miter lim="800000"/>
          </a:ln>
        </p:spPr>
        <p:txBody>
          <a:bodyPr vert="horz" lIns="274320" tIns="182880" rIns="274320" bIns="182880" rtlCol="0" anchor="ctr" anchorCtr="1">
            <a:normAutofit/>
          </a:bodyPr>
          <a:lstStyle/>
          <a:p>
            <a:r>
              <a:rPr lang="zh-TW" altLang="en-US" sz="3800">
                <a:solidFill>
                  <a:schemeClr val="tx1"/>
                </a:solidFill>
                <a:latin typeface="+mj-lt"/>
                <a:ea typeface="+mj-ea"/>
              </a:rPr>
              <a:t>環境描述</a:t>
            </a:r>
            <a:endParaRPr lang="en-US" altLang="zh-TW" sz="3800">
              <a:solidFill>
                <a:schemeClr val="tx1"/>
              </a:solidFill>
              <a:latin typeface="+mj-lt"/>
              <a:ea typeface="+mj-ea"/>
            </a:endParaRPr>
          </a:p>
        </p:txBody>
      </p:sp>
    </p:spTree>
    <p:extLst>
      <p:ext uri="{BB962C8B-B14F-4D97-AF65-F5344CB8AC3E}">
        <p14:creationId xmlns:p14="http://schemas.microsoft.com/office/powerpoint/2010/main" val="3472366435"/>
      </p:ext>
    </p:extLst>
  </p:cSld>
  <p:clrMapOvr>
    <a:overrideClrMapping bg1="dk1" tx1="lt1" bg2="dk2" tx2="lt2" accent1="accent1" accent2="accent2" accent3="accent3" accent4="accent4" accent5="accent5" accent6="accent6" hlink="hlink" folHlink="folHlink"/>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B78894-19E5-4916-B37E-B4A80B9B8D52}"/>
              </a:ext>
            </a:extLst>
          </p:cNvPr>
          <p:cNvSpPr>
            <a:spLocks noGrp="1"/>
          </p:cNvSpPr>
          <p:nvPr>
            <p:ph type="title"/>
          </p:nvPr>
        </p:nvSpPr>
        <p:spPr>
          <a:xfrm>
            <a:off x="965198" y="2474895"/>
            <a:ext cx="6212764" cy="1908215"/>
          </a:xfrm>
          <a:noFill/>
          <a:ln>
            <a:solidFill>
              <a:schemeClr val="bg1"/>
            </a:solidFill>
          </a:ln>
        </p:spPr>
        <p:txBody>
          <a:bodyPr vert="horz" wrap="square" lIns="274320" tIns="182880" rIns="274320" bIns="182880" rtlCol="0" anchor="ctr" anchorCtr="1">
            <a:normAutofit/>
          </a:bodyPr>
          <a:lstStyle/>
          <a:p>
            <a:r>
              <a:rPr lang="zh-TW" altLang="en-US" sz="4000" dirty="0">
                <a:solidFill>
                  <a:schemeClr val="bg1"/>
                </a:solidFill>
              </a:rPr>
              <a:t>專案簡介</a:t>
            </a:r>
          </a:p>
        </p:txBody>
      </p:sp>
      <p:sp>
        <p:nvSpPr>
          <p:cNvPr id="25" name="Rectangle 24">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847588749"/>
      </p:ext>
    </p:extLst>
  </p:cSld>
  <p:clrMapOvr>
    <a:masterClrMapping/>
  </p:clrMapOvr>
  <p:transition spd="slow">
    <p:cover/>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686376F-DC0B-92A8-4EE8-F2701AB2DE06}"/>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pPr>
              <a:spcBef>
                <a:spcPct val="0"/>
              </a:spcBef>
            </a:pPr>
            <a:r>
              <a:rPr lang="zh-TW" altLang="en-US" dirty="0">
                <a:solidFill>
                  <a:schemeClr val="bg1"/>
                </a:solidFill>
                <a:latin typeface="+mj-lt"/>
                <a:ea typeface="+mj-ea"/>
              </a:rPr>
              <a:t>實現內容介紹</a:t>
            </a:r>
          </a:p>
        </p:txBody>
      </p:sp>
      <p:sp>
        <p:nvSpPr>
          <p:cNvPr id="12" name="Google Shape;1891;p36">
            <a:extLst>
              <a:ext uri="{FF2B5EF4-FFF2-40B4-BE49-F238E27FC236}">
                <a16:creationId xmlns:a16="http://schemas.microsoft.com/office/drawing/2014/main" id="{9F970D63-3F7D-AB33-59AB-E9B7338075E7}"/>
              </a:ext>
            </a:extLst>
          </p:cNvPr>
          <p:cNvSpPr txBox="1">
            <a:spLocks/>
          </p:cNvSpPr>
          <p:nvPr/>
        </p:nvSpPr>
        <p:spPr>
          <a:xfrm>
            <a:off x="643468" y="2638044"/>
            <a:ext cx="3363974" cy="3415622"/>
          </a:xfrm>
          <a:prstGeom prst="rect">
            <a:avLst/>
          </a:prstGeom>
        </p:spPr>
        <p:txBody>
          <a:bodyPr spcFirstLastPara="1" vert="horz" lIns="91440" tIns="45720" rIns="91440" bIns="45720" rtlCol="0" anchorCtr="0">
            <a:normAutofit/>
          </a:bodyPr>
          <a:lstStyle>
            <a:lvl1pPr marL="609585" lvl="0" indent="-406390" algn="l" defTabSz="914400" rtl="0" eaLnBrk="1" latinLnBrk="0" hangingPunct="1">
              <a:lnSpc>
                <a:spcPct val="100000"/>
              </a:lnSpc>
              <a:spcBef>
                <a:spcPts val="0"/>
              </a:spcBef>
              <a:spcAft>
                <a:spcPts val="0"/>
              </a:spcAft>
              <a:buClr>
                <a:srgbClr val="434343"/>
              </a:buClr>
              <a:buSzPts val="1200"/>
              <a:buFont typeface="Barlow Semi Condensed Medium"/>
              <a:buAutoNum type="arabicPeriod"/>
              <a:defRPr sz="1600" kern="1200">
                <a:solidFill>
                  <a:schemeClr val="dk2"/>
                </a:solidFill>
                <a:latin typeface="Barlow Semi Condensed"/>
                <a:ea typeface="Barlow Semi Condensed"/>
                <a:cs typeface="Barlow Semi Condensed"/>
                <a:sym typeface="Barlow Semi Condensed"/>
              </a:defRPr>
            </a:lvl1pPr>
            <a:lvl2pPr marL="1219170" lvl="1"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a:solidFill>
                  <a:schemeClr val="dk2"/>
                </a:solidFill>
                <a:latin typeface="Barlow Semi Condensed"/>
                <a:ea typeface="Barlow Semi Condensed"/>
                <a:cs typeface="Barlow Semi Condensed"/>
                <a:sym typeface="Barlow Semi Condensed"/>
              </a:defRPr>
            </a:lvl2pPr>
            <a:lvl3pPr marL="1828754" lvl="2"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a:solidFill>
                  <a:schemeClr val="dk2"/>
                </a:solidFill>
                <a:latin typeface="Barlow Semi Condensed"/>
                <a:ea typeface="Barlow Semi Condensed"/>
                <a:cs typeface="Barlow Semi Condensed"/>
                <a:sym typeface="Barlow Semi Condensed"/>
              </a:defRPr>
            </a:lvl3pPr>
            <a:lvl4pPr marL="2438339" lvl="3" indent="-406390" algn="l" defTabSz="914400" rtl="0" eaLnBrk="1" latinLnBrk="0" hangingPunct="1">
              <a:lnSpc>
                <a:spcPct val="100000"/>
              </a:lnSpc>
              <a:spcBef>
                <a:spcPts val="0"/>
              </a:spcBef>
              <a:spcAft>
                <a:spcPts val="0"/>
              </a:spcAft>
              <a:buClr>
                <a:srgbClr val="434343"/>
              </a:buClr>
              <a:buSzPts val="1200"/>
              <a:buFont typeface="Roboto Condensed Light"/>
              <a:buAutoNum type="arabicPeriod"/>
              <a:defRPr sz="1600" kern="1200">
                <a:solidFill>
                  <a:schemeClr val="dk2"/>
                </a:solidFill>
                <a:latin typeface="Barlow Semi Condensed"/>
                <a:ea typeface="Barlow Semi Condensed"/>
                <a:cs typeface="Barlow Semi Condensed"/>
                <a:sym typeface="Barlow Semi Condensed"/>
              </a:defRPr>
            </a:lvl4pPr>
            <a:lvl5pPr marL="3047924" lvl="4"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a:solidFill>
                  <a:schemeClr val="dk2"/>
                </a:solidFill>
                <a:latin typeface="Barlow Semi Condensed"/>
                <a:ea typeface="Barlow Semi Condensed"/>
                <a:cs typeface="Barlow Semi Condensed"/>
                <a:sym typeface="Barlow Semi Condensed"/>
              </a:defRPr>
            </a:lvl5pPr>
            <a:lvl6pPr marL="3657509" lvl="5"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a:solidFill>
                  <a:schemeClr val="dk2"/>
                </a:solidFill>
                <a:latin typeface="Barlow Semi Condensed"/>
                <a:ea typeface="Barlow Semi Condensed"/>
                <a:cs typeface="Barlow Semi Condensed"/>
                <a:sym typeface="Barlow Semi Condensed"/>
              </a:defRPr>
            </a:lvl6pPr>
            <a:lvl7pPr marL="4267093" lvl="6" indent="-406390" algn="l" defTabSz="914400" rtl="0" eaLnBrk="1" latinLnBrk="0" hangingPunct="1">
              <a:lnSpc>
                <a:spcPct val="100000"/>
              </a:lnSpc>
              <a:spcBef>
                <a:spcPts val="0"/>
              </a:spcBef>
              <a:spcAft>
                <a:spcPts val="0"/>
              </a:spcAft>
              <a:buClr>
                <a:srgbClr val="434343"/>
              </a:buClr>
              <a:buSzPts val="1200"/>
              <a:buFont typeface="Roboto Condensed Light"/>
              <a:buAutoNum type="arabicPeriod"/>
              <a:defRPr sz="1600" kern="1200">
                <a:solidFill>
                  <a:schemeClr val="dk2"/>
                </a:solidFill>
                <a:latin typeface="Barlow Semi Condensed"/>
                <a:ea typeface="Barlow Semi Condensed"/>
                <a:cs typeface="Barlow Semi Condensed"/>
                <a:sym typeface="Barlow Semi Condensed"/>
              </a:defRPr>
            </a:lvl7pPr>
            <a:lvl8pPr marL="4876678" lvl="7"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baseline="0">
                <a:solidFill>
                  <a:schemeClr val="dk2"/>
                </a:solidFill>
                <a:latin typeface="Barlow Semi Condensed"/>
                <a:ea typeface="Barlow Semi Condensed"/>
                <a:cs typeface="Barlow Semi Condensed"/>
                <a:sym typeface="Barlow Semi Condensed"/>
              </a:defRPr>
            </a:lvl8pPr>
            <a:lvl9pPr marL="5486263" lvl="8"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baseline="0">
                <a:solidFill>
                  <a:schemeClr val="dk2"/>
                </a:solidFill>
                <a:latin typeface="Barlow Semi Condensed"/>
                <a:ea typeface="Barlow Semi Condensed"/>
                <a:cs typeface="Barlow Semi Condensed"/>
                <a:sym typeface="Barlow Semi Condensed"/>
              </a:defRPr>
            </a:lvl9pPr>
          </a:lstStyle>
          <a:p>
            <a:pPr marL="0" indent="0">
              <a:spcBef>
                <a:spcPts val="1000"/>
              </a:spcBef>
              <a:buClr>
                <a:schemeClr val="accent2"/>
              </a:buClr>
              <a:buNone/>
            </a:pPr>
            <a:r>
              <a:rPr lang="en-US" altLang="zh-TW" sz="2400" dirty="0" err="1">
                <a:solidFill>
                  <a:schemeClr val="bg1"/>
                </a:solidFill>
                <a:latin typeface="+mn-lt"/>
                <a:ea typeface="+mn-ea"/>
                <a:cs typeface="+mn-cs"/>
              </a:rPr>
              <a:t>cal_cov_ranks</a:t>
            </a:r>
            <a:r>
              <a:rPr lang="en-US" altLang="zh-TW" sz="2400" dirty="0">
                <a:solidFill>
                  <a:schemeClr val="bg1"/>
                </a:solidFill>
                <a:latin typeface="+mn-lt"/>
                <a:ea typeface="+mn-ea"/>
                <a:cs typeface="+mn-cs"/>
              </a:rPr>
              <a:t>:</a:t>
            </a:r>
            <a:br>
              <a:rPr lang="en-US" altLang="zh-TW" sz="2400" dirty="0">
                <a:solidFill>
                  <a:schemeClr val="bg1"/>
                </a:solidFill>
                <a:latin typeface="+mn-lt"/>
                <a:ea typeface="+mn-ea"/>
                <a:cs typeface="+mn-cs"/>
              </a:rPr>
            </a:br>
            <a:r>
              <a:rPr lang="zh-TW" altLang="en-US" sz="2400" dirty="0">
                <a:solidFill>
                  <a:schemeClr val="bg1"/>
                </a:solidFill>
                <a:latin typeface="+mn-lt"/>
                <a:ea typeface="+mn-ea"/>
                <a:cs typeface="+mn-cs"/>
              </a:rPr>
              <a:t>擷取節點資料與特徵，計算附節點覆蓋率</a:t>
            </a:r>
            <a:r>
              <a:rPr lang="en-US" altLang="zh-TW" sz="2400" dirty="0">
                <a:solidFill>
                  <a:schemeClr val="bg1"/>
                </a:solidFill>
                <a:latin typeface="+mn-lt"/>
                <a:ea typeface="+mn-ea"/>
                <a:cs typeface="+mn-cs"/>
              </a:rPr>
              <a:t>(</a:t>
            </a:r>
            <a:r>
              <a:rPr lang="zh-TW" altLang="en-US" sz="2400" dirty="0">
                <a:solidFill>
                  <a:schemeClr val="bg1"/>
                </a:solidFill>
                <a:latin typeface="+mn-lt"/>
                <a:ea typeface="+mn-ea"/>
                <a:cs typeface="+mn-cs"/>
              </a:rPr>
              <a:t>該節點與多少節點有關</a:t>
            </a:r>
            <a:r>
              <a:rPr lang="en-US" altLang="zh-TW" sz="2400" dirty="0">
                <a:solidFill>
                  <a:schemeClr val="bg1"/>
                </a:solidFill>
                <a:latin typeface="+mn-lt"/>
                <a:ea typeface="+mn-ea"/>
                <a:cs typeface="+mn-cs"/>
              </a:rPr>
              <a:t>)</a:t>
            </a:r>
            <a:r>
              <a:rPr lang="zh-TW" altLang="en-US" sz="2400" dirty="0">
                <a:solidFill>
                  <a:schemeClr val="bg1"/>
                </a:solidFill>
                <a:latin typeface="+mn-lt"/>
                <a:ea typeface="+mn-ea"/>
                <a:cs typeface="+mn-cs"/>
              </a:rPr>
              <a:t>再以相對指定目標距離做加成，已完成後的總分做優先度排序。</a:t>
            </a:r>
            <a:br>
              <a:rPr lang="en-US" altLang="zh-TW" sz="2400" dirty="0">
                <a:solidFill>
                  <a:schemeClr val="bg1"/>
                </a:solidFill>
                <a:latin typeface="+mn-lt"/>
                <a:ea typeface="+mn-ea"/>
                <a:cs typeface="+mn-cs"/>
              </a:rPr>
            </a:br>
            <a:endParaRPr lang="en-US" altLang="zh-TW" sz="2400" dirty="0">
              <a:solidFill>
                <a:schemeClr val="bg1"/>
              </a:solidFill>
              <a:latin typeface="+mn-lt"/>
              <a:ea typeface="+mn-ea"/>
              <a:cs typeface="+mn-cs"/>
            </a:endParaRPr>
          </a:p>
        </p:txBody>
      </p:sp>
      <p:pic>
        <p:nvPicPr>
          <p:cNvPr id="9" name="圖片 8" descr="一張含有 文字, 螢幕擷取畫面, 設計 的圖片&#10;&#10;自動產生的描述">
            <a:extLst>
              <a:ext uri="{FF2B5EF4-FFF2-40B4-BE49-F238E27FC236}">
                <a16:creationId xmlns:a16="http://schemas.microsoft.com/office/drawing/2014/main" id="{6098688A-FC71-31E2-A8B1-4AE06063A7B0}"/>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6"/>
                    </a14:imgEffect>
                  </a14:imgLayer>
                </a14:imgProps>
              </a:ext>
            </a:extLst>
          </a:blip>
          <a:srcRect l="62023" t="23746" r="-1461" b="-503"/>
          <a:stretch/>
        </p:blipFill>
        <p:spPr>
          <a:xfrm>
            <a:off x="5547360" y="182880"/>
            <a:ext cx="6471919" cy="6675866"/>
          </a:xfrm>
          <a:prstGeom prst="rect">
            <a:avLst/>
          </a:prstGeom>
        </p:spPr>
      </p:pic>
      <p:sp>
        <p:nvSpPr>
          <p:cNvPr id="14" name="文字方塊 13">
            <a:extLst>
              <a:ext uri="{FF2B5EF4-FFF2-40B4-BE49-F238E27FC236}">
                <a16:creationId xmlns:a16="http://schemas.microsoft.com/office/drawing/2014/main" id="{6B187BBF-BA6D-D0FB-A6E3-D7FDBD8059A8}"/>
              </a:ext>
            </a:extLst>
          </p:cNvPr>
          <p:cNvSpPr txBox="1"/>
          <p:nvPr/>
        </p:nvSpPr>
        <p:spPr>
          <a:xfrm>
            <a:off x="4220020" y="182880"/>
            <a:ext cx="738664" cy="1938992"/>
          </a:xfrm>
          <a:prstGeom prst="rect">
            <a:avLst/>
          </a:prstGeom>
          <a:noFill/>
        </p:spPr>
        <p:txBody>
          <a:bodyPr vert="eaVert" wrap="none" rtlCol="0">
            <a:spAutoFit/>
          </a:bodyPr>
          <a:lstStyle/>
          <a:p>
            <a:r>
              <a:rPr lang="zh-TW" altLang="en-US" sz="3600" dirty="0">
                <a:solidFill>
                  <a:srgbClr val="FF0000"/>
                </a:solidFill>
              </a:rPr>
              <a:t>專案模型</a:t>
            </a:r>
          </a:p>
        </p:txBody>
      </p:sp>
      <p:pic>
        <p:nvPicPr>
          <p:cNvPr id="15" name="圖片 14" descr="一張含有 文字, 螢幕擷取畫面, 設計 的圖片&#10;&#10;自動產生的描述">
            <a:extLst>
              <a:ext uri="{FF2B5EF4-FFF2-40B4-BE49-F238E27FC236}">
                <a16:creationId xmlns:a16="http://schemas.microsoft.com/office/drawing/2014/main" id="{36E466D0-B711-AB29-3A6C-0D4D2325B8CD}"/>
              </a:ext>
            </a:extLst>
          </p:cNvPr>
          <p:cNvPicPr preferRelativeResize="0">
            <a:picLocks/>
          </p:cNvPicPr>
          <p:nvPr/>
        </p:nvPicPr>
        <p:blipFill>
          <a:blip r:embed="rId4"/>
          <a:srcRect l="78301" t="29070" r="-836" b="34905"/>
          <a:stretch/>
        </p:blipFill>
        <p:spPr>
          <a:xfrm>
            <a:off x="8208000" y="648000"/>
            <a:ext cx="3708000" cy="3132000"/>
          </a:xfrm>
          <a:prstGeom prst="ellipse">
            <a:avLst/>
          </a:prstGeom>
        </p:spPr>
      </p:pic>
    </p:spTree>
    <p:extLst>
      <p:ext uri="{BB962C8B-B14F-4D97-AF65-F5344CB8AC3E}">
        <p14:creationId xmlns:p14="http://schemas.microsoft.com/office/powerpoint/2010/main" val="7269770"/>
      </p:ext>
    </p:extLst>
  </p:cSld>
  <p:clrMapOvr>
    <a:masterClrMapping/>
  </p:clrMapOvr>
  <p:transition spd="slow">
    <p:cover/>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F4273417-00F5-87D7-2BA4-FEC3831EE880}"/>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B1EC202-FDA0-3131-DAB3-D7915D177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B1CCBD8-34E2-26CA-58D6-8D0E44049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348FF92C-6041-736E-8028-9EA5D83842D3}"/>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pPr>
              <a:spcBef>
                <a:spcPct val="0"/>
              </a:spcBef>
            </a:pPr>
            <a:r>
              <a:rPr lang="zh-TW" altLang="en-US" dirty="0">
                <a:solidFill>
                  <a:schemeClr val="bg1"/>
                </a:solidFill>
                <a:latin typeface="+mj-lt"/>
                <a:ea typeface="+mj-ea"/>
              </a:rPr>
              <a:t>實現內容介紹</a:t>
            </a:r>
          </a:p>
        </p:txBody>
      </p:sp>
      <p:sp>
        <p:nvSpPr>
          <p:cNvPr id="12" name="Google Shape;1891;p36">
            <a:extLst>
              <a:ext uri="{FF2B5EF4-FFF2-40B4-BE49-F238E27FC236}">
                <a16:creationId xmlns:a16="http://schemas.microsoft.com/office/drawing/2014/main" id="{1D47BF18-1676-433A-4C4B-0195E19FC828}"/>
              </a:ext>
            </a:extLst>
          </p:cNvPr>
          <p:cNvSpPr txBox="1">
            <a:spLocks/>
          </p:cNvSpPr>
          <p:nvPr/>
        </p:nvSpPr>
        <p:spPr>
          <a:xfrm>
            <a:off x="643468" y="2638044"/>
            <a:ext cx="3363974" cy="3415622"/>
          </a:xfrm>
          <a:prstGeom prst="rect">
            <a:avLst/>
          </a:prstGeom>
        </p:spPr>
        <p:txBody>
          <a:bodyPr spcFirstLastPara="1" vert="horz" lIns="91440" tIns="45720" rIns="91440" bIns="45720" rtlCol="0" anchorCtr="0">
            <a:normAutofit/>
          </a:bodyPr>
          <a:lstStyle>
            <a:lvl1pPr marL="609585" lvl="0" indent="-406390" algn="l" defTabSz="914400" rtl="0" eaLnBrk="1" latinLnBrk="0" hangingPunct="1">
              <a:lnSpc>
                <a:spcPct val="100000"/>
              </a:lnSpc>
              <a:spcBef>
                <a:spcPts val="0"/>
              </a:spcBef>
              <a:spcAft>
                <a:spcPts val="0"/>
              </a:spcAft>
              <a:buClr>
                <a:srgbClr val="434343"/>
              </a:buClr>
              <a:buSzPts val="1200"/>
              <a:buFont typeface="Barlow Semi Condensed Medium"/>
              <a:buAutoNum type="arabicPeriod"/>
              <a:defRPr sz="1600" kern="1200">
                <a:solidFill>
                  <a:schemeClr val="dk2"/>
                </a:solidFill>
                <a:latin typeface="Barlow Semi Condensed"/>
                <a:ea typeface="Barlow Semi Condensed"/>
                <a:cs typeface="Barlow Semi Condensed"/>
                <a:sym typeface="Barlow Semi Condensed"/>
              </a:defRPr>
            </a:lvl1pPr>
            <a:lvl2pPr marL="1219170" lvl="1"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a:solidFill>
                  <a:schemeClr val="dk2"/>
                </a:solidFill>
                <a:latin typeface="Barlow Semi Condensed"/>
                <a:ea typeface="Barlow Semi Condensed"/>
                <a:cs typeface="Barlow Semi Condensed"/>
                <a:sym typeface="Barlow Semi Condensed"/>
              </a:defRPr>
            </a:lvl2pPr>
            <a:lvl3pPr marL="1828754" lvl="2"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a:solidFill>
                  <a:schemeClr val="dk2"/>
                </a:solidFill>
                <a:latin typeface="Barlow Semi Condensed"/>
                <a:ea typeface="Barlow Semi Condensed"/>
                <a:cs typeface="Barlow Semi Condensed"/>
                <a:sym typeface="Barlow Semi Condensed"/>
              </a:defRPr>
            </a:lvl3pPr>
            <a:lvl4pPr marL="2438339" lvl="3" indent="-406390" algn="l" defTabSz="914400" rtl="0" eaLnBrk="1" latinLnBrk="0" hangingPunct="1">
              <a:lnSpc>
                <a:spcPct val="100000"/>
              </a:lnSpc>
              <a:spcBef>
                <a:spcPts val="0"/>
              </a:spcBef>
              <a:spcAft>
                <a:spcPts val="0"/>
              </a:spcAft>
              <a:buClr>
                <a:srgbClr val="434343"/>
              </a:buClr>
              <a:buSzPts val="1200"/>
              <a:buFont typeface="Roboto Condensed Light"/>
              <a:buAutoNum type="arabicPeriod"/>
              <a:defRPr sz="1600" kern="1200">
                <a:solidFill>
                  <a:schemeClr val="dk2"/>
                </a:solidFill>
                <a:latin typeface="Barlow Semi Condensed"/>
                <a:ea typeface="Barlow Semi Condensed"/>
                <a:cs typeface="Barlow Semi Condensed"/>
                <a:sym typeface="Barlow Semi Condensed"/>
              </a:defRPr>
            </a:lvl4pPr>
            <a:lvl5pPr marL="3047924" lvl="4"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a:solidFill>
                  <a:schemeClr val="dk2"/>
                </a:solidFill>
                <a:latin typeface="Barlow Semi Condensed"/>
                <a:ea typeface="Barlow Semi Condensed"/>
                <a:cs typeface="Barlow Semi Condensed"/>
                <a:sym typeface="Barlow Semi Condensed"/>
              </a:defRPr>
            </a:lvl5pPr>
            <a:lvl6pPr marL="3657509" lvl="5"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a:solidFill>
                  <a:schemeClr val="dk2"/>
                </a:solidFill>
                <a:latin typeface="Barlow Semi Condensed"/>
                <a:ea typeface="Barlow Semi Condensed"/>
                <a:cs typeface="Barlow Semi Condensed"/>
                <a:sym typeface="Barlow Semi Condensed"/>
              </a:defRPr>
            </a:lvl6pPr>
            <a:lvl7pPr marL="4267093" lvl="6" indent="-406390" algn="l" defTabSz="914400" rtl="0" eaLnBrk="1" latinLnBrk="0" hangingPunct="1">
              <a:lnSpc>
                <a:spcPct val="100000"/>
              </a:lnSpc>
              <a:spcBef>
                <a:spcPts val="0"/>
              </a:spcBef>
              <a:spcAft>
                <a:spcPts val="0"/>
              </a:spcAft>
              <a:buClr>
                <a:srgbClr val="434343"/>
              </a:buClr>
              <a:buSzPts val="1200"/>
              <a:buFont typeface="Roboto Condensed Light"/>
              <a:buAutoNum type="arabicPeriod"/>
              <a:defRPr sz="1600" kern="1200">
                <a:solidFill>
                  <a:schemeClr val="dk2"/>
                </a:solidFill>
                <a:latin typeface="Barlow Semi Condensed"/>
                <a:ea typeface="Barlow Semi Condensed"/>
                <a:cs typeface="Barlow Semi Condensed"/>
                <a:sym typeface="Barlow Semi Condensed"/>
              </a:defRPr>
            </a:lvl7pPr>
            <a:lvl8pPr marL="4876678" lvl="7"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baseline="0">
                <a:solidFill>
                  <a:schemeClr val="dk2"/>
                </a:solidFill>
                <a:latin typeface="Barlow Semi Condensed"/>
                <a:ea typeface="Barlow Semi Condensed"/>
                <a:cs typeface="Barlow Semi Condensed"/>
                <a:sym typeface="Barlow Semi Condensed"/>
              </a:defRPr>
            </a:lvl8pPr>
            <a:lvl9pPr marL="5486263" lvl="8"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baseline="0">
                <a:solidFill>
                  <a:schemeClr val="dk2"/>
                </a:solidFill>
                <a:latin typeface="Barlow Semi Condensed"/>
                <a:ea typeface="Barlow Semi Condensed"/>
                <a:cs typeface="Barlow Semi Condensed"/>
                <a:sym typeface="Barlow Semi Condensed"/>
              </a:defRPr>
            </a:lvl9pPr>
          </a:lstStyle>
          <a:p>
            <a:pPr marL="0" indent="0">
              <a:spcBef>
                <a:spcPts val="1000"/>
              </a:spcBef>
              <a:buClr>
                <a:schemeClr val="accent2"/>
              </a:buClr>
              <a:buNone/>
            </a:pPr>
            <a:r>
              <a:rPr lang="en-US" altLang="zh-TW" sz="2400" dirty="0" err="1">
                <a:solidFill>
                  <a:schemeClr val="bg1"/>
                </a:solidFill>
                <a:latin typeface="+mn-lt"/>
                <a:ea typeface="+mn-ea"/>
                <a:cs typeface="+mn-cs"/>
              </a:rPr>
              <a:t>create_pri_mask</a:t>
            </a:r>
            <a:r>
              <a:rPr lang="en-US" altLang="zh-TW" sz="2400" dirty="0">
                <a:solidFill>
                  <a:schemeClr val="bg1"/>
                </a:solidFill>
                <a:latin typeface="+mn-lt"/>
                <a:ea typeface="+mn-ea"/>
                <a:cs typeface="+mn-cs"/>
              </a:rPr>
              <a:t>:</a:t>
            </a:r>
            <a:br>
              <a:rPr lang="en-US" altLang="zh-TW" sz="2400" dirty="0">
                <a:solidFill>
                  <a:schemeClr val="bg1"/>
                </a:solidFill>
                <a:latin typeface="+mn-lt"/>
                <a:ea typeface="+mn-ea"/>
                <a:cs typeface="+mn-cs"/>
              </a:rPr>
            </a:br>
            <a:r>
              <a:rPr lang="zh-TW" altLang="en-US" sz="2400" dirty="0">
                <a:solidFill>
                  <a:schemeClr val="bg1"/>
                </a:solidFill>
                <a:latin typeface="+mn-lt"/>
                <a:ea typeface="+mn-ea"/>
                <a:cs typeface="+mn-cs"/>
              </a:rPr>
              <a:t>根據計算好的優先級別以及輸入的節點特徵處理動作分布</a:t>
            </a:r>
            <a:br>
              <a:rPr lang="en-US" altLang="zh-TW" sz="2400" dirty="0">
                <a:solidFill>
                  <a:schemeClr val="bg1"/>
                </a:solidFill>
                <a:latin typeface="+mn-lt"/>
                <a:ea typeface="+mn-ea"/>
                <a:cs typeface="+mn-cs"/>
              </a:rPr>
            </a:br>
            <a:r>
              <a:rPr lang="zh-TW" altLang="en-US" sz="2400" dirty="0">
                <a:solidFill>
                  <a:schemeClr val="bg1"/>
                </a:solidFill>
                <a:latin typeface="+mn-lt"/>
                <a:ea typeface="+mn-ea"/>
                <a:cs typeface="+mn-cs"/>
              </a:rPr>
              <a:t>再由</a:t>
            </a:r>
            <a:r>
              <a:rPr lang="en-US" altLang="zh-TW" sz="2400" dirty="0" err="1">
                <a:solidFill>
                  <a:schemeClr val="bg1"/>
                </a:solidFill>
                <a:latin typeface="+mn-lt"/>
                <a:ea typeface="+mn-ea"/>
                <a:cs typeface="+mn-cs"/>
              </a:rPr>
              <a:t>cal_next_pos</a:t>
            </a:r>
            <a:r>
              <a:rPr lang="en-US" altLang="zh-TW" sz="2400" dirty="0">
                <a:solidFill>
                  <a:schemeClr val="bg1"/>
                </a:solidFill>
                <a:latin typeface="+mn-lt"/>
                <a:ea typeface="+mn-ea"/>
                <a:cs typeface="+mn-cs"/>
              </a:rPr>
              <a:t>()</a:t>
            </a:r>
            <a:r>
              <a:rPr lang="zh-TW" altLang="en-US" sz="2400" dirty="0">
                <a:solidFill>
                  <a:schemeClr val="bg1"/>
                </a:solidFill>
                <a:latin typeface="+mn-lt"/>
                <a:ea typeface="+mn-ea"/>
                <a:cs typeface="+mn-cs"/>
              </a:rPr>
              <a:t>來預測行動與碰撞的可能性。</a:t>
            </a:r>
            <a:endParaRPr lang="en-US" altLang="zh-TW" sz="2400" dirty="0">
              <a:solidFill>
                <a:schemeClr val="bg1"/>
              </a:solidFill>
              <a:latin typeface="+mn-lt"/>
              <a:ea typeface="+mn-ea"/>
              <a:cs typeface="+mn-cs"/>
            </a:endParaRPr>
          </a:p>
        </p:txBody>
      </p:sp>
      <p:pic>
        <p:nvPicPr>
          <p:cNvPr id="9" name="圖片 8" descr="一張含有 文字, 螢幕擷取畫面, 設計 的圖片&#10;&#10;自動產生的描述">
            <a:extLst>
              <a:ext uri="{FF2B5EF4-FFF2-40B4-BE49-F238E27FC236}">
                <a16:creationId xmlns:a16="http://schemas.microsoft.com/office/drawing/2014/main" id="{2284E98F-FA83-D125-6756-1746FC9C8632}"/>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6"/>
                    </a14:imgEffect>
                  </a14:imgLayer>
                </a14:imgProps>
              </a:ext>
            </a:extLst>
          </a:blip>
          <a:srcRect l="62023" t="23746" r="-1461" b="-503"/>
          <a:stretch/>
        </p:blipFill>
        <p:spPr>
          <a:xfrm>
            <a:off x="5547360" y="182880"/>
            <a:ext cx="6471919" cy="6675866"/>
          </a:xfrm>
          <a:prstGeom prst="rect">
            <a:avLst/>
          </a:prstGeom>
        </p:spPr>
      </p:pic>
      <p:sp>
        <p:nvSpPr>
          <p:cNvPr id="14" name="文字方塊 13">
            <a:extLst>
              <a:ext uri="{FF2B5EF4-FFF2-40B4-BE49-F238E27FC236}">
                <a16:creationId xmlns:a16="http://schemas.microsoft.com/office/drawing/2014/main" id="{D6035185-41CD-A38A-14CE-C7CCC66D9230}"/>
              </a:ext>
            </a:extLst>
          </p:cNvPr>
          <p:cNvSpPr txBox="1"/>
          <p:nvPr/>
        </p:nvSpPr>
        <p:spPr>
          <a:xfrm>
            <a:off x="4220020" y="182880"/>
            <a:ext cx="738664" cy="1938992"/>
          </a:xfrm>
          <a:prstGeom prst="rect">
            <a:avLst/>
          </a:prstGeom>
          <a:noFill/>
        </p:spPr>
        <p:txBody>
          <a:bodyPr vert="eaVert" wrap="none" rtlCol="0">
            <a:spAutoFit/>
          </a:bodyPr>
          <a:lstStyle/>
          <a:p>
            <a:r>
              <a:rPr lang="zh-TW" altLang="en-US" sz="3600" dirty="0">
                <a:solidFill>
                  <a:srgbClr val="FF0000"/>
                </a:solidFill>
              </a:rPr>
              <a:t>專案模型</a:t>
            </a:r>
          </a:p>
        </p:txBody>
      </p:sp>
      <p:pic>
        <p:nvPicPr>
          <p:cNvPr id="15" name="圖片 14" descr="一張含有 文字, 螢幕擷取畫面, 設計 的圖片&#10;&#10;自動產生的描述">
            <a:extLst>
              <a:ext uri="{FF2B5EF4-FFF2-40B4-BE49-F238E27FC236}">
                <a16:creationId xmlns:a16="http://schemas.microsoft.com/office/drawing/2014/main" id="{CD6E285E-76A0-7DF9-195D-A29130A00D2E}"/>
              </a:ext>
            </a:extLst>
          </p:cNvPr>
          <p:cNvPicPr preferRelativeResize="0">
            <a:picLocks/>
          </p:cNvPicPr>
          <p:nvPr/>
        </p:nvPicPr>
        <p:blipFill>
          <a:blip r:embed="rId4"/>
          <a:srcRect l="62554" t="39539" r="3422" b="-499"/>
          <a:stretch/>
        </p:blipFill>
        <p:spPr>
          <a:xfrm>
            <a:off x="5617029" y="1558212"/>
            <a:ext cx="5598367" cy="5299789"/>
          </a:xfrm>
          <a:prstGeom prst="ellipse">
            <a:avLst/>
          </a:prstGeom>
        </p:spPr>
      </p:pic>
    </p:spTree>
    <p:extLst>
      <p:ext uri="{BB962C8B-B14F-4D97-AF65-F5344CB8AC3E}">
        <p14:creationId xmlns:p14="http://schemas.microsoft.com/office/powerpoint/2010/main" val="1268213687"/>
      </p:ext>
    </p:extLst>
  </p:cSld>
  <p:clrMapOvr>
    <a:masterClrMapping/>
  </p:clrMapOvr>
  <p:transition spd="slow">
    <p:cover/>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D15DC511-A047-FB29-FC84-1B0EEC6B3E7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DC1B43D-5272-7F51-61D3-D88CBCDFB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63E947-4BD1-EAD0-8657-9FC79BE0A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37CB7DCB-2F6E-070D-8A9C-FA9F81E37AD5}"/>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pPr>
              <a:spcBef>
                <a:spcPct val="0"/>
              </a:spcBef>
            </a:pPr>
            <a:r>
              <a:rPr lang="zh-TW" altLang="en-US" dirty="0">
                <a:solidFill>
                  <a:schemeClr val="bg1"/>
                </a:solidFill>
                <a:latin typeface="+mj-lt"/>
                <a:ea typeface="+mj-ea"/>
              </a:rPr>
              <a:t>實現內容介紹</a:t>
            </a:r>
          </a:p>
        </p:txBody>
      </p:sp>
      <p:sp>
        <p:nvSpPr>
          <p:cNvPr id="12" name="Google Shape;1891;p36">
            <a:extLst>
              <a:ext uri="{FF2B5EF4-FFF2-40B4-BE49-F238E27FC236}">
                <a16:creationId xmlns:a16="http://schemas.microsoft.com/office/drawing/2014/main" id="{5F77E752-1D86-7ABA-5386-C45A00EA4627}"/>
              </a:ext>
            </a:extLst>
          </p:cNvPr>
          <p:cNvSpPr txBox="1">
            <a:spLocks/>
          </p:cNvSpPr>
          <p:nvPr/>
        </p:nvSpPr>
        <p:spPr>
          <a:xfrm>
            <a:off x="643468" y="2638044"/>
            <a:ext cx="3363974" cy="3415622"/>
          </a:xfrm>
          <a:prstGeom prst="rect">
            <a:avLst/>
          </a:prstGeom>
        </p:spPr>
        <p:txBody>
          <a:bodyPr spcFirstLastPara="1" vert="horz" lIns="91440" tIns="45720" rIns="91440" bIns="45720" rtlCol="0" anchorCtr="0">
            <a:normAutofit/>
          </a:bodyPr>
          <a:lstStyle>
            <a:lvl1pPr marL="609585" lvl="0" indent="-406390" algn="l" defTabSz="914400" rtl="0" eaLnBrk="1" latinLnBrk="0" hangingPunct="1">
              <a:lnSpc>
                <a:spcPct val="100000"/>
              </a:lnSpc>
              <a:spcBef>
                <a:spcPts val="0"/>
              </a:spcBef>
              <a:spcAft>
                <a:spcPts val="0"/>
              </a:spcAft>
              <a:buClr>
                <a:srgbClr val="434343"/>
              </a:buClr>
              <a:buSzPts val="1200"/>
              <a:buFont typeface="Barlow Semi Condensed Medium"/>
              <a:buAutoNum type="arabicPeriod"/>
              <a:defRPr sz="1600" kern="1200">
                <a:solidFill>
                  <a:schemeClr val="dk2"/>
                </a:solidFill>
                <a:latin typeface="Barlow Semi Condensed"/>
                <a:ea typeface="Barlow Semi Condensed"/>
                <a:cs typeface="Barlow Semi Condensed"/>
                <a:sym typeface="Barlow Semi Condensed"/>
              </a:defRPr>
            </a:lvl1pPr>
            <a:lvl2pPr marL="1219170" lvl="1"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a:solidFill>
                  <a:schemeClr val="dk2"/>
                </a:solidFill>
                <a:latin typeface="Barlow Semi Condensed"/>
                <a:ea typeface="Barlow Semi Condensed"/>
                <a:cs typeface="Barlow Semi Condensed"/>
                <a:sym typeface="Barlow Semi Condensed"/>
              </a:defRPr>
            </a:lvl2pPr>
            <a:lvl3pPr marL="1828754" lvl="2"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a:solidFill>
                  <a:schemeClr val="dk2"/>
                </a:solidFill>
                <a:latin typeface="Barlow Semi Condensed"/>
                <a:ea typeface="Barlow Semi Condensed"/>
                <a:cs typeface="Barlow Semi Condensed"/>
                <a:sym typeface="Barlow Semi Condensed"/>
              </a:defRPr>
            </a:lvl3pPr>
            <a:lvl4pPr marL="2438339" lvl="3" indent="-406390" algn="l" defTabSz="914400" rtl="0" eaLnBrk="1" latinLnBrk="0" hangingPunct="1">
              <a:lnSpc>
                <a:spcPct val="100000"/>
              </a:lnSpc>
              <a:spcBef>
                <a:spcPts val="0"/>
              </a:spcBef>
              <a:spcAft>
                <a:spcPts val="0"/>
              </a:spcAft>
              <a:buClr>
                <a:srgbClr val="434343"/>
              </a:buClr>
              <a:buSzPts val="1200"/>
              <a:buFont typeface="Roboto Condensed Light"/>
              <a:buAutoNum type="arabicPeriod"/>
              <a:defRPr sz="1600" kern="1200">
                <a:solidFill>
                  <a:schemeClr val="dk2"/>
                </a:solidFill>
                <a:latin typeface="Barlow Semi Condensed"/>
                <a:ea typeface="Barlow Semi Condensed"/>
                <a:cs typeface="Barlow Semi Condensed"/>
                <a:sym typeface="Barlow Semi Condensed"/>
              </a:defRPr>
            </a:lvl4pPr>
            <a:lvl5pPr marL="3047924" lvl="4"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a:solidFill>
                  <a:schemeClr val="dk2"/>
                </a:solidFill>
                <a:latin typeface="Barlow Semi Condensed"/>
                <a:ea typeface="Barlow Semi Condensed"/>
                <a:cs typeface="Barlow Semi Condensed"/>
                <a:sym typeface="Barlow Semi Condensed"/>
              </a:defRPr>
            </a:lvl5pPr>
            <a:lvl6pPr marL="3657509" lvl="5"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a:solidFill>
                  <a:schemeClr val="dk2"/>
                </a:solidFill>
                <a:latin typeface="Barlow Semi Condensed"/>
                <a:ea typeface="Barlow Semi Condensed"/>
                <a:cs typeface="Barlow Semi Condensed"/>
                <a:sym typeface="Barlow Semi Condensed"/>
              </a:defRPr>
            </a:lvl6pPr>
            <a:lvl7pPr marL="4267093" lvl="6" indent="-406390" algn="l" defTabSz="914400" rtl="0" eaLnBrk="1" latinLnBrk="0" hangingPunct="1">
              <a:lnSpc>
                <a:spcPct val="100000"/>
              </a:lnSpc>
              <a:spcBef>
                <a:spcPts val="0"/>
              </a:spcBef>
              <a:spcAft>
                <a:spcPts val="0"/>
              </a:spcAft>
              <a:buClr>
                <a:srgbClr val="434343"/>
              </a:buClr>
              <a:buSzPts val="1200"/>
              <a:buFont typeface="Roboto Condensed Light"/>
              <a:buAutoNum type="arabicPeriod"/>
              <a:defRPr sz="1600" kern="1200">
                <a:solidFill>
                  <a:schemeClr val="dk2"/>
                </a:solidFill>
                <a:latin typeface="Barlow Semi Condensed"/>
                <a:ea typeface="Barlow Semi Condensed"/>
                <a:cs typeface="Barlow Semi Condensed"/>
                <a:sym typeface="Barlow Semi Condensed"/>
              </a:defRPr>
            </a:lvl7pPr>
            <a:lvl8pPr marL="4876678" lvl="7"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baseline="0">
                <a:solidFill>
                  <a:schemeClr val="dk2"/>
                </a:solidFill>
                <a:latin typeface="Barlow Semi Condensed"/>
                <a:ea typeface="Barlow Semi Condensed"/>
                <a:cs typeface="Barlow Semi Condensed"/>
                <a:sym typeface="Barlow Semi Condensed"/>
              </a:defRPr>
            </a:lvl8pPr>
            <a:lvl9pPr marL="5486263" lvl="8"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baseline="0">
                <a:solidFill>
                  <a:schemeClr val="dk2"/>
                </a:solidFill>
                <a:latin typeface="Barlow Semi Condensed"/>
                <a:ea typeface="Barlow Semi Condensed"/>
                <a:cs typeface="Barlow Semi Condensed"/>
                <a:sym typeface="Barlow Semi Condensed"/>
              </a:defRPr>
            </a:lvl9pPr>
          </a:lstStyle>
          <a:p>
            <a:pPr marL="0" indent="0">
              <a:spcBef>
                <a:spcPts val="1000"/>
              </a:spcBef>
              <a:buClr>
                <a:schemeClr val="accent2"/>
              </a:buClr>
              <a:buNone/>
            </a:pPr>
            <a:r>
              <a:rPr lang="en-US" altLang="zh-TW" sz="2400" dirty="0" err="1">
                <a:solidFill>
                  <a:schemeClr val="bg1"/>
                </a:solidFill>
                <a:latin typeface="+mn-lt"/>
                <a:ea typeface="+mn-ea"/>
                <a:cs typeface="+mn-cs"/>
              </a:rPr>
              <a:t>create_pri_mask</a:t>
            </a:r>
            <a:r>
              <a:rPr lang="en-US" altLang="zh-TW" sz="2400" dirty="0">
                <a:solidFill>
                  <a:schemeClr val="bg1"/>
                </a:solidFill>
                <a:latin typeface="+mn-lt"/>
                <a:ea typeface="+mn-ea"/>
                <a:cs typeface="+mn-cs"/>
              </a:rPr>
              <a:t>:</a:t>
            </a:r>
            <a:br>
              <a:rPr lang="en-US" altLang="zh-TW" sz="2400" dirty="0">
                <a:solidFill>
                  <a:schemeClr val="bg1"/>
                </a:solidFill>
                <a:latin typeface="+mn-lt"/>
                <a:ea typeface="+mn-ea"/>
                <a:cs typeface="+mn-cs"/>
              </a:rPr>
            </a:br>
            <a:r>
              <a:rPr lang="zh-TW" altLang="en-US" sz="2400" dirty="0">
                <a:solidFill>
                  <a:schemeClr val="bg1"/>
                </a:solidFill>
                <a:latin typeface="+mn-lt"/>
                <a:ea typeface="+mn-ea"/>
                <a:cs typeface="+mn-cs"/>
              </a:rPr>
              <a:t>經過預測資料，配合優先度，按由高到低依序比照前者可能的碰撞活動減低優先度較低之代理者的行動機率分布。</a:t>
            </a:r>
            <a:endParaRPr lang="en-US" altLang="zh-TW" sz="2400" dirty="0">
              <a:solidFill>
                <a:schemeClr val="bg1"/>
              </a:solidFill>
              <a:latin typeface="+mn-lt"/>
              <a:ea typeface="+mn-ea"/>
              <a:cs typeface="+mn-cs"/>
            </a:endParaRPr>
          </a:p>
        </p:txBody>
      </p:sp>
      <p:pic>
        <p:nvPicPr>
          <p:cNvPr id="9" name="圖片 8" descr="一張含有 文字, 螢幕擷取畫面, 設計 的圖片&#10;&#10;自動產生的描述">
            <a:extLst>
              <a:ext uri="{FF2B5EF4-FFF2-40B4-BE49-F238E27FC236}">
                <a16:creationId xmlns:a16="http://schemas.microsoft.com/office/drawing/2014/main" id="{AE3A5483-61E3-0F7A-EF7A-B340EFFE051F}"/>
              </a:ext>
            </a:extLst>
          </p:cNvPr>
          <p:cNvPicPr>
            <a:picLocks noChangeAspect="1"/>
          </p:cNvPicPr>
          <p:nvPr/>
        </p:nvPicPr>
        <p:blipFill>
          <a:blip r:embed="rId2"/>
          <a:srcRect l="62023" t="23746" r="-1461" b="-503"/>
          <a:stretch/>
        </p:blipFill>
        <p:spPr>
          <a:xfrm>
            <a:off x="5547360" y="182880"/>
            <a:ext cx="6471919" cy="66758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文字方塊 13">
            <a:extLst>
              <a:ext uri="{FF2B5EF4-FFF2-40B4-BE49-F238E27FC236}">
                <a16:creationId xmlns:a16="http://schemas.microsoft.com/office/drawing/2014/main" id="{9169BE5F-32E2-BACD-2150-44EC9FB8EF4F}"/>
              </a:ext>
            </a:extLst>
          </p:cNvPr>
          <p:cNvSpPr txBox="1"/>
          <p:nvPr/>
        </p:nvSpPr>
        <p:spPr>
          <a:xfrm>
            <a:off x="4220020" y="182880"/>
            <a:ext cx="738664" cy="1938992"/>
          </a:xfrm>
          <a:prstGeom prst="rect">
            <a:avLst/>
          </a:prstGeom>
          <a:noFill/>
        </p:spPr>
        <p:txBody>
          <a:bodyPr vert="eaVert" wrap="none" rtlCol="0">
            <a:spAutoFit/>
          </a:bodyPr>
          <a:lstStyle/>
          <a:p>
            <a:r>
              <a:rPr lang="zh-TW" altLang="en-US" sz="3600" dirty="0">
                <a:solidFill>
                  <a:srgbClr val="FF0000"/>
                </a:solidFill>
              </a:rPr>
              <a:t>專案模型</a:t>
            </a:r>
          </a:p>
        </p:txBody>
      </p:sp>
      <p:pic>
        <p:nvPicPr>
          <p:cNvPr id="15" name="圖片 14" descr="一張含有 文字, 螢幕擷取畫面, 設計 的圖片&#10;&#10;自動產生的描述">
            <a:extLst>
              <a:ext uri="{FF2B5EF4-FFF2-40B4-BE49-F238E27FC236}">
                <a16:creationId xmlns:a16="http://schemas.microsoft.com/office/drawing/2014/main" id="{026FAF5E-D96E-8D73-5E82-66A59508280C}"/>
              </a:ext>
            </a:extLst>
          </p:cNvPr>
          <p:cNvPicPr preferRelativeResize="0">
            <a:picLocks/>
          </p:cNvPicPr>
          <p:nvPr/>
        </p:nvPicPr>
        <p:blipFill>
          <a:blip r:embed="rId3"/>
          <a:srcRect l="62554" t="39539" r="3422" b="-499"/>
          <a:stretch/>
        </p:blipFill>
        <p:spPr>
          <a:xfrm>
            <a:off x="5617029" y="1558212"/>
            <a:ext cx="5598367" cy="5299789"/>
          </a:xfrm>
          <a:prstGeom prst="ellipse">
            <a:avLst/>
          </a:prstGeom>
        </p:spPr>
      </p:pic>
    </p:spTree>
    <p:extLst>
      <p:ext uri="{BB962C8B-B14F-4D97-AF65-F5344CB8AC3E}">
        <p14:creationId xmlns:p14="http://schemas.microsoft.com/office/powerpoint/2010/main" val="3556446668"/>
      </p:ext>
    </p:extLst>
  </p:cSld>
  <p:clrMapOvr>
    <a:masterClrMapping/>
  </p:clrMapOvr>
  <p:transition spd="slow">
    <p:cover/>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A06C0333-8163-8E63-A39A-259651E143D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F4DD935-EAAA-248C-D7DD-1006B94CAFB9}"/>
              </a:ext>
            </a:extLst>
          </p:cNvPr>
          <p:cNvSpPr>
            <a:spLocks noGrp="1"/>
          </p:cNvSpPr>
          <p:nvPr>
            <p:ph type="title"/>
          </p:nvPr>
        </p:nvSpPr>
        <p:spPr>
          <a:xfrm>
            <a:off x="965198" y="2220687"/>
            <a:ext cx="6212764" cy="2162424"/>
          </a:xfrm>
          <a:noFill/>
          <a:ln>
            <a:solidFill>
              <a:schemeClr val="bg1"/>
            </a:solidFill>
          </a:ln>
        </p:spPr>
        <p:txBody>
          <a:bodyPr vert="horz" wrap="square" lIns="274320" tIns="182880" rIns="274320" bIns="182880" rtlCol="0" anchor="ctr" anchorCtr="1">
            <a:normAutofit/>
          </a:bodyPr>
          <a:lstStyle/>
          <a:p>
            <a:r>
              <a:rPr lang="zh-TW" altLang="en-US" sz="4000" dirty="0">
                <a:solidFill>
                  <a:schemeClr val="bg1"/>
                </a:solidFill>
                <a:latin typeface="Microsoft JhengHei UI"/>
                <a:ea typeface="Microsoft JhengHei UI"/>
              </a:rPr>
              <a:t>資料展示</a:t>
            </a:r>
            <a:endParaRPr lang="zh-TW" sz="4000" dirty="0">
              <a:solidFill>
                <a:schemeClr val="bg1"/>
              </a:solidFill>
              <a:latin typeface="Microsoft JhengHei UI"/>
              <a:ea typeface="Microsoft JhengHei UI"/>
            </a:endParaRPr>
          </a:p>
        </p:txBody>
      </p:sp>
      <p:sp>
        <p:nvSpPr>
          <p:cNvPr id="25" name="Rectangle 24">
            <a:extLst>
              <a:ext uri="{FF2B5EF4-FFF2-40B4-BE49-F238E27FC236}">
                <a16:creationId xmlns:a16="http://schemas.microsoft.com/office/drawing/2014/main" id="{1F1F222C-836F-79C7-76C2-F3C2F5190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606959"/>
      </p:ext>
    </p:extLst>
  </p:cSld>
  <p:clrMapOvr>
    <a:masterClrMapping/>
  </p:clrMapOvr>
  <p:transition spd="slow">
    <p:cover/>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AD882946-44D6-0433-E8CC-0FE2A17F2337}"/>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851A87-25E6-079D-D1B8-11B81660E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882CC7-1B66-577A-4FDF-F0E2E0B20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2740FD1E-5EBF-ADE3-F5D5-3E8DAD5E817C}"/>
              </a:ext>
            </a:extLst>
          </p:cNvPr>
          <p:cNvSpPr>
            <a:spLocks noGrp="1"/>
          </p:cNvSpPr>
          <p:nvPr>
            <p:ph type="title"/>
          </p:nvPr>
        </p:nvSpPr>
        <p:spPr>
          <a:xfrm>
            <a:off x="643467" y="643467"/>
            <a:ext cx="3363974" cy="1728044"/>
          </a:xfrm>
          <a:noFill/>
          <a:ln>
            <a:solidFill>
              <a:schemeClr val="bg1"/>
            </a:solidFill>
          </a:ln>
        </p:spPr>
        <p:txBody>
          <a:bodyPr vert="horz" wrap="square" lIns="274320" tIns="182880" rIns="274320" bIns="182880" rtlCol="0" anchorCtr="1">
            <a:normAutofit/>
          </a:bodyPr>
          <a:lstStyle/>
          <a:p>
            <a:r>
              <a:rPr lang="zh-TW" altLang="en-US" dirty="0">
                <a:solidFill>
                  <a:schemeClr val="bg1"/>
                </a:solidFill>
                <a:latin typeface="+mj-lt"/>
                <a:ea typeface="+mj-ea"/>
              </a:rPr>
              <a:t>資統計圖展示</a:t>
            </a:r>
          </a:p>
        </p:txBody>
      </p:sp>
      <p:sp>
        <p:nvSpPr>
          <p:cNvPr id="3" name="內容版面配置區 2">
            <a:extLst>
              <a:ext uri="{FF2B5EF4-FFF2-40B4-BE49-F238E27FC236}">
                <a16:creationId xmlns:a16="http://schemas.microsoft.com/office/drawing/2014/main" id="{50802342-47C0-C48B-C7FA-9583EBC5D7BB}"/>
              </a:ext>
            </a:extLst>
          </p:cNvPr>
          <p:cNvSpPr>
            <a:spLocks noGrp="1"/>
          </p:cNvSpPr>
          <p:nvPr>
            <p:ph idx="1"/>
          </p:nvPr>
        </p:nvSpPr>
        <p:spPr>
          <a:xfrm>
            <a:off x="643468" y="2638044"/>
            <a:ext cx="3363974" cy="3415622"/>
          </a:xfrm>
        </p:spPr>
        <p:txBody>
          <a:bodyPr vert="horz" lIns="91440" tIns="45720" rIns="91440" bIns="45720" rtlCol="0">
            <a:normAutofit/>
          </a:bodyPr>
          <a:lstStyle/>
          <a:p>
            <a:r>
              <a:rPr lang="zh-TW" altLang="en-US" kern="1200" dirty="0">
                <a:solidFill>
                  <a:schemeClr val="bg1"/>
                </a:solidFill>
                <a:latin typeface="+mn-lt"/>
                <a:ea typeface="+mn-ea"/>
                <a:cs typeface="+mn-cs"/>
              </a:rPr>
              <a:t>單次完整模擬示意圖</a:t>
            </a:r>
            <a:endParaRPr lang="en-US" altLang="zh-TW" kern="1200" dirty="0">
              <a:solidFill>
                <a:schemeClr val="bg1"/>
              </a:solidFill>
              <a:latin typeface="+mn-lt"/>
              <a:ea typeface="+mn-ea"/>
              <a:cs typeface="+mn-cs"/>
            </a:endParaRPr>
          </a:p>
          <a:p>
            <a:r>
              <a:rPr lang="zh-TW" altLang="en-US" kern="1200" dirty="0">
                <a:solidFill>
                  <a:schemeClr val="bg1"/>
                </a:solidFill>
                <a:latin typeface="+mn-lt"/>
                <a:ea typeface="+mn-ea"/>
                <a:cs typeface="+mn-cs"/>
              </a:rPr>
              <a:t>簡易模擬結果</a:t>
            </a:r>
          </a:p>
        </p:txBody>
      </p:sp>
      <p:pic>
        <p:nvPicPr>
          <p:cNvPr id="6" name="圖片 5" descr="一張含有 文字, 螢幕擷取畫面, 字型, 繪圖 的圖片&#10;&#10;自動產生的描述">
            <a:extLst>
              <a:ext uri="{FF2B5EF4-FFF2-40B4-BE49-F238E27FC236}">
                <a16:creationId xmlns:a16="http://schemas.microsoft.com/office/drawing/2014/main" id="{E70886D5-141A-CF70-ECB9-108525FBB5A7}"/>
              </a:ext>
            </a:extLst>
          </p:cNvPr>
          <p:cNvPicPr>
            <a:picLocks noChangeAspect="1"/>
          </p:cNvPicPr>
          <p:nvPr/>
        </p:nvPicPr>
        <p:blipFill>
          <a:blip r:embed="rId2"/>
          <a:stretch>
            <a:fillRect/>
          </a:stretch>
        </p:blipFill>
        <p:spPr>
          <a:xfrm>
            <a:off x="5297763" y="488397"/>
            <a:ext cx="6250769" cy="2652019"/>
          </a:xfrm>
          <a:prstGeom prst="rect">
            <a:avLst/>
          </a:prstGeom>
        </p:spPr>
      </p:pic>
      <p:pic>
        <p:nvPicPr>
          <p:cNvPr id="8" name="圖片 7">
            <a:extLst>
              <a:ext uri="{FF2B5EF4-FFF2-40B4-BE49-F238E27FC236}">
                <a16:creationId xmlns:a16="http://schemas.microsoft.com/office/drawing/2014/main" id="{6902114A-7569-6AC1-E95B-C234A310F0B2}"/>
              </a:ext>
            </a:extLst>
          </p:cNvPr>
          <p:cNvPicPr>
            <a:picLocks noChangeAspect="1"/>
          </p:cNvPicPr>
          <p:nvPr/>
        </p:nvPicPr>
        <p:blipFill>
          <a:blip r:embed="rId3"/>
          <a:stretch>
            <a:fillRect/>
          </a:stretch>
        </p:blipFill>
        <p:spPr>
          <a:xfrm>
            <a:off x="5297763" y="3429000"/>
            <a:ext cx="6250769" cy="2755631"/>
          </a:xfrm>
          <a:prstGeom prst="rect">
            <a:avLst/>
          </a:prstGeom>
        </p:spPr>
      </p:pic>
    </p:spTree>
    <p:extLst>
      <p:ext uri="{BB962C8B-B14F-4D97-AF65-F5344CB8AC3E}">
        <p14:creationId xmlns:p14="http://schemas.microsoft.com/office/powerpoint/2010/main" val="3553205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C56BAB-F4A3-5C42-AE8B-87412880731B}"/>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02BD8FC-8021-11BC-76BF-044B458FF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2887BE2-FD1B-0168-D943-03858F70C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DC5D645-D9AD-2E87-2F22-0892EC4E2FC2}"/>
              </a:ext>
            </a:extLst>
          </p:cNvPr>
          <p:cNvSpPr>
            <a:spLocks noGrp="1"/>
          </p:cNvSpPr>
          <p:nvPr>
            <p:ph type="title"/>
          </p:nvPr>
        </p:nvSpPr>
        <p:spPr>
          <a:xfrm>
            <a:off x="804673" y="407848"/>
            <a:ext cx="4817193" cy="1059708"/>
          </a:xfrm>
        </p:spPr>
        <p:txBody>
          <a:bodyPr vert="horz" lIns="274320" tIns="182880" rIns="274320" bIns="182880" rtlCol="0" anchor="ctr" anchorCtr="1">
            <a:normAutofit/>
          </a:bodyPr>
          <a:lstStyle/>
          <a:p>
            <a:r>
              <a:rPr lang="zh-TW" altLang="en-US" sz="3600" dirty="0">
                <a:latin typeface="+mj-lt"/>
                <a:ea typeface="+mj-ea"/>
              </a:rPr>
              <a:t>數據資料比較</a:t>
            </a:r>
          </a:p>
        </p:txBody>
      </p:sp>
      <p:graphicFrame>
        <p:nvGraphicFramePr>
          <p:cNvPr id="11" name="表格 10">
            <a:extLst>
              <a:ext uri="{FF2B5EF4-FFF2-40B4-BE49-F238E27FC236}">
                <a16:creationId xmlns:a16="http://schemas.microsoft.com/office/drawing/2014/main" id="{955DA88D-2B71-98F3-9575-CFF31B43AF4B}"/>
              </a:ext>
            </a:extLst>
          </p:cNvPr>
          <p:cNvGraphicFramePr>
            <a:graphicFrameLocks noGrp="1"/>
          </p:cNvGraphicFramePr>
          <p:nvPr>
            <p:extLst>
              <p:ext uri="{D42A27DB-BD31-4B8C-83A1-F6EECF244321}">
                <p14:modId xmlns:p14="http://schemas.microsoft.com/office/powerpoint/2010/main" val="499178569"/>
              </p:ext>
            </p:extLst>
          </p:nvPr>
        </p:nvGraphicFramePr>
        <p:xfrm>
          <a:off x="4036660" y="2063184"/>
          <a:ext cx="7731124" cy="1215966"/>
        </p:xfrm>
        <a:graphic>
          <a:graphicData uri="http://schemas.openxmlformats.org/drawingml/2006/table">
            <a:tbl>
              <a:tblPr>
                <a:tableStyleId>{5C22544A-7EE6-4342-B048-85BDC9FD1C3A}</a:tableStyleId>
              </a:tblPr>
              <a:tblGrid>
                <a:gridCol w="1200951">
                  <a:extLst>
                    <a:ext uri="{9D8B030D-6E8A-4147-A177-3AD203B41FA5}">
                      <a16:colId xmlns:a16="http://schemas.microsoft.com/office/drawing/2014/main" val="2558197661"/>
                    </a:ext>
                  </a:extLst>
                </a:gridCol>
                <a:gridCol w="1939036">
                  <a:extLst>
                    <a:ext uri="{9D8B030D-6E8A-4147-A177-3AD203B41FA5}">
                      <a16:colId xmlns:a16="http://schemas.microsoft.com/office/drawing/2014/main" val="2884056657"/>
                    </a:ext>
                  </a:extLst>
                </a:gridCol>
                <a:gridCol w="1250991">
                  <a:extLst>
                    <a:ext uri="{9D8B030D-6E8A-4147-A177-3AD203B41FA5}">
                      <a16:colId xmlns:a16="http://schemas.microsoft.com/office/drawing/2014/main" val="1326602306"/>
                    </a:ext>
                  </a:extLst>
                </a:gridCol>
                <a:gridCol w="2201744">
                  <a:extLst>
                    <a:ext uri="{9D8B030D-6E8A-4147-A177-3AD203B41FA5}">
                      <a16:colId xmlns:a16="http://schemas.microsoft.com/office/drawing/2014/main" val="2167201565"/>
                    </a:ext>
                  </a:extLst>
                </a:gridCol>
                <a:gridCol w="1138402">
                  <a:extLst>
                    <a:ext uri="{9D8B030D-6E8A-4147-A177-3AD203B41FA5}">
                      <a16:colId xmlns:a16="http://schemas.microsoft.com/office/drawing/2014/main" val="2246767268"/>
                    </a:ext>
                  </a:extLst>
                </a:gridCol>
              </a:tblGrid>
              <a:tr h="202661">
                <a:tc>
                  <a:txBody>
                    <a:bodyPr/>
                    <a:lstStyle/>
                    <a:p>
                      <a:pPr algn="l" fontAlgn="ctr"/>
                      <a:r>
                        <a:rPr lang="en-US" sz="1200" u="none" strike="noStrike">
                          <a:effectLst/>
                        </a:rPr>
                        <a:t>Total timesteps:</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episode rewards</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rewards change</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origin</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a:effectLst/>
                        </a:rPr>
                        <a:t>　</a:t>
                      </a: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1083581671"/>
                  </a:ext>
                </a:extLst>
              </a:tr>
              <a:tr h="202661">
                <a:tc>
                  <a:txBody>
                    <a:bodyPr/>
                    <a:lstStyle/>
                    <a:p>
                      <a:pPr algn="r" fontAlgn="ctr"/>
                      <a:r>
                        <a:rPr lang="en-US" altLang="zh-TW" sz="1200" u="none" strike="noStrike">
                          <a:effectLst/>
                        </a:rPr>
                        <a:t>3200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-209.016</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4.016</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rewards</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235.6874984</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3379265623"/>
                  </a:ext>
                </a:extLst>
              </a:tr>
              <a:tr h="202661">
                <a:tc>
                  <a:txBody>
                    <a:bodyPr/>
                    <a:lstStyle/>
                    <a:p>
                      <a:pPr algn="r" fontAlgn="ctr"/>
                      <a:r>
                        <a:rPr lang="en-US" altLang="zh-TW" sz="1200" u="none" strike="noStrike">
                          <a:effectLst/>
                        </a:rPr>
                        <a:t>19200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-205</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1.877</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rewards/AgentNum</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33.66964263</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162065605"/>
                  </a:ext>
                </a:extLst>
              </a:tr>
              <a:tr h="202661">
                <a:tc>
                  <a:txBody>
                    <a:bodyPr/>
                    <a:lstStyle/>
                    <a:p>
                      <a:pPr algn="r" fontAlgn="ctr"/>
                      <a:r>
                        <a:rPr lang="en-US" altLang="zh-TW" sz="1200" u="none" strike="noStrike">
                          <a:effectLst/>
                        </a:rPr>
                        <a:t>35200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dirty="0">
                          <a:effectLst/>
                        </a:rPr>
                        <a:t>-203.123</a:t>
                      </a:r>
                      <a:endParaRPr lang="en-US" altLang="zh-TW" sz="1200" b="0" i="0" u="none" strike="noStrike" dirty="0">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18.257</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rewards change</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1.860842949</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339683273"/>
                  </a:ext>
                </a:extLst>
              </a:tr>
              <a:tr h="202661">
                <a:tc>
                  <a:txBody>
                    <a:bodyPr/>
                    <a:lstStyle/>
                    <a:p>
                      <a:pPr algn="r" fontAlgn="ctr"/>
                      <a:r>
                        <a:rPr lang="en-US" altLang="zh-TW" sz="1200" u="none" strike="noStrike">
                          <a:effectLst/>
                        </a:rPr>
                        <a:t>51200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-184.866</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9.946</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a:effectLst/>
                        </a:rPr>
                        <a:t>　</a:t>
                      </a: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1663858663"/>
                  </a:ext>
                </a:extLst>
              </a:tr>
              <a:tr h="202661">
                <a:tc>
                  <a:txBody>
                    <a:bodyPr/>
                    <a:lstStyle/>
                    <a:p>
                      <a:pPr algn="r" fontAlgn="ctr"/>
                      <a:r>
                        <a:rPr lang="en-US" altLang="zh-TW" sz="1200" u="none" strike="noStrike">
                          <a:effectLst/>
                        </a:rPr>
                        <a:t>67200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-174.92</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0.295</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a:effectLst/>
                        </a:rPr>
                        <a:t>　</a:t>
                      </a: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dirty="0">
                          <a:effectLst/>
                        </a:rPr>
                        <a:t>　</a:t>
                      </a:r>
                      <a:endParaRPr lang="zh-TW" altLang="en-US" sz="1200" b="0" i="0" u="none" strike="noStrike" dirty="0">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1065108106"/>
                  </a:ext>
                </a:extLst>
              </a:tr>
            </a:tbl>
          </a:graphicData>
        </a:graphic>
      </p:graphicFrame>
      <p:graphicFrame>
        <p:nvGraphicFramePr>
          <p:cNvPr id="12" name="表格 11">
            <a:extLst>
              <a:ext uri="{FF2B5EF4-FFF2-40B4-BE49-F238E27FC236}">
                <a16:creationId xmlns:a16="http://schemas.microsoft.com/office/drawing/2014/main" id="{9C46BADA-AEC4-7964-7A42-234022D0FC22}"/>
              </a:ext>
            </a:extLst>
          </p:cNvPr>
          <p:cNvGraphicFramePr>
            <a:graphicFrameLocks noGrp="1"/>
          </p:cNvGraphicFramePr>
          <p:nvPr>
            <p:extLst>
              <p:ext uri="{D42A27DB-BD31-4B8C-83A1-F6EECF244321}">
                <p14:modId xmlns:p14="http://schemas.microsoft.com/office/powerpoint/2010/main" val="2239195130"/>
              </p:ext>
            </p:extLst>
          </p:nvPr>
        </p:nvGraphicFramePr>
        <p:xfrm>
          <a:off x="4025370" y="3661456"/>
          <a:ext cx="7731124" cy="1215966"/>
        </p:xfrm>
        <a:graphic>
          <a:graphicData uri="http://schemas.openxmlformats.org/drawingml/2006/table">
            <a:tbl>
              <a:tblPr>
                <a:tableStyleId>{5C22544A-7EE6-4342-B048-85BDC9FD1C3A}</a:tableStyleId>
              </a:tblPr>
              <a:tblGrid>
                <a:gridCol w="1200951">
                  <a:extLst>
                    <a:ext uri="{9D8B030D-6E8A-4147-A177-3AD203B41FA5}">
                      <a16:colId xmlns:a16="http://schemas.microsoft.com/office/drawing/2014/main" val="621831649"/>
                    </a:ext>
                  </a:extLst>
                </a:gridCol>
                <a:gridCol w="1939036">
                  <a:extLst>
                    <a:ext uri="{9D8B030D-6E8A-4147-A177-3AD203B41FA5}">
                      <a16:colId xmlns:a16="http://schemas.microsoft.com/office/drawing/2014/main" val="2603840692"/>
                    </a:ext>
                  </a:extLst>
                </a:gridCol>
                <a:gridCol w="1250991">
                  <a:extLst>
                    <a:ext uri="{9D8B030D-6E8A-4147-A177-3AD203B41FA5}">
                      <a16:colId xmlns:a16="http://schemas.microsoft.com/office/drawing/2014/main" val="2669061077"/>
                    </a:ext>
                  </a:extLst>
                </a:gridCol>
                <a:gridCol w="2201744">
                  <a:extLst>
                    <a:ext uri="{9D8B030D-6E8A-4147-A177-3AD203B41FA5}">
                      <a16:colId xmlns:a16="http://schemas.microsoft.com/office/drawing/2014/main" val="586984570"/>
                    </a:ext>
                  </a:extLst>
                </a:gridCol>
                <a:gridCol w="1138402">
                  <a:extLst>
                    <a:ext uri="{9D8B030D-6E8A-4147-A177-3AD203B41FA5}">
                      <a16:colId xmlns:a16="http://schemas.microsoft.com/office/drawing/2014/main" val="2197025705"/>
                    </a:ext>
                  </a:extLst>
                </a:gridCol>
              </a:tblGrid>
              <a:tr h="202661">
                <a:tc>
                  <a:txBody>
                    <a:bodyPr/>
                    <a:lstStyle/>
                    <a:p>
                      <a:pPr algn="l" fontAlgn="ctr"/>
                      <a:r>
                        <a:rPr lang="en-US" sz="1200" u="none" strike="noStrike">
                          <a:effectLst/>
                        </a:rPr>
                        <a:t>Total timesteps:</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episode rewards</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rewards change</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project</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a:effectLst/>
                        </a:rPr>
                        <a:t>　</a:t>
                      </a: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2206303772"/>
                  </a:ext>
                </a:extLst>
              </a:tr>
              <a:tr h="202661">
                <a:tc>
                  <a:txBody>
                    <a:bodyPr/>
                    <a:lstStyle/>
                    <a:p>
                      <a:pPr algn="r" fontAlgn="ctr"/>
                      <a:r>
                        <a:rPr lang="en-US" altLang="zh-TW" sz="1200" u="none" strike="noStrike">
                          <a:effectLst/>
                        </a:rPr>
                        <a:t>3200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-88.155</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10.524</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rewards</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6.198477273</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2294498883"/>
                  </a:ext>
                </a:extLst>
              </a:tr>
              <a:tr h="202661">
                <a:tc>
                  <a:txBody>
                    <a:bodyPr/>
                    <a:lstStyle/>
                    <a:p>
                      <a:pPr algn="r" fontAlgn="ctr"/>
                      <a:r>
                        <a:rPr lang="en-US" altLang="zh-TW" sz="1200" u="none" strike="noStrike">
                          <a:effectLst/>
                        </a:rPr>
                        <a:t>19200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-77.631</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8.69</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rewards/AgentNum</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2.066159091</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1546323769"/>
                  </a:ext>
                </a:extLst>
              </a:tr>
              <a:tr h="202661">
                <a:tc>
                  <a:txBody>
                    <a:bodyPr/>
                    <a:lstStyle/>
                    <a:p>
                      <a:pPr algn="r" fontAlgn="ctr"/>
                      <a:r>
                        <a:rPr lang="en-US" altLang="zh-TW" sz="1200" u="none" strike="noStrike">
                          <a:effectLst/>
                        </a:rPr>
                        <a:t>35200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dirty="0">
                          <a:effectLst/>
                        </a:rPr>
                        <a:t>-68.941</a:t>
                      </a:r>
                      <a:endParaRPr lang="en-US" altLang="zh-TW" sz="1200" b="0" i="0" u="none" strike="noStrike" dirty="0">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12.666</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rewards change</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7.323685714</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1697157433"/>
                  </a:ext>
                </a:extLst>
              </a:tr>
              <a:tr h="202661">
                <a:tc>
                  <a:txBody>
                    <a:bodyPr/>
                    <a:lstStyle/>
                    <a:p>
                      <a:pPr algn="r" fontAlgn="ctr"/>
                      <a:r>
                        <a:rPr lang="en-US" altLang="zh-TW" sz="1200" u="none" strike="noStrike">
                          <a:effectLst/>
                        </a:rPr>
                        <a:t>51200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-56.275</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1.619</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a:effectLst/>
                        </a:rPr>
                        <a:t>　</a:t>
                      </a: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3964261699"/>
                  </a:ext>
                </a:extLst>
              </a:tr>
              <a:tr h="202661">
                <a:tc>
                  <a:txBody>
                    <a:bodyPr/>
                    <a:lstStyle/>
                    <a:p>
                      <a:pPr algn="r" fontAlgn="ctr"/>
                      <a:r>
                        <a:rPr lang="en-US" altLang="zh-TW" sz="1200" u="none" strike="noStrike">
                          <a:effectLst/>
                        </a:rPr>
                        <a:t>67200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-54.656</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8.578</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a:effectLst/>
                        </a:rPr>
                        <a:t>　</a:t>
                      </a: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dirty="0">
                          <a:effectLst/>
                        </a:rPr>
                        <a:t>　</a:t>
                      </a:r>
                      <a:endParaRPr lang="zh-TW" altLang="en-US" sz="1200" b="0" i="0" u="none" strike="noStrike" dirty="0">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4180288861"/>
                  </a:ext>
                </a:extLst>
              </a:tr>
            </a:tbl>
          </a:graphicData>
        </a:graphic>
      </p:graphicFrame>
      <p:graphicFrame>
        <p:nvGraphicFramePr>
          <p:cNvPr id="13" name="表格 12">
            <a:extLst>
              <a:ext uri="{FF2B5EF4-FFF2-40B4-BE49-F238E27FC236}">
                <a16:creationId xmlns:a16="http://schemas.microsoft.com/office/drawing/2014/main" id="{6B01DFF8-4656-798B-4AA0-4C0FD8898E8E}"/>
              </a:ext>
            </a:extLst>
          </p:cNvPr>
          <p:cNvGraphicFramePr>
            <a:graphicFrameLocks noGrp="1"/>
          </p:cNvGraphicFramePr>
          <p:nvPr>
            <p:extLst>
              <p:ext uri="{D42A27DB-BD31-4B8C-83A1-F6EECF244321}">
                <p14:modId xmlns:p14="http://schemas.microsoft.com/office/powerpoint/2010/main" val="275282795"/>
              </p:ext>
            </p:extLst>
          </p:nvPr>
        </p:nvGraphicFramePr>
        <p:xfrm>
          <a:off x="4036660" y="5259728"/>
          <a:ext cx="7731124" cy="1215966"/>
        </p:xfrm>
        <a:graphic>
          <a:graphicData uri="http://schemas.openxmlformats.org/drawingml/2006/table">
            <a:tbl>
              <a:tblPr>
                <a:tableStyleId>{5C22544A-7EE6-4342-B048-85BDC9FD1C3A}</a:tableStyleId>
              </a:tblPr>
              <a:tblGrid>
                <a:gridCol w="1200951">
                  <a:extLst>
                    <a:ext uri="{9D8B030D-6E8A-4147-A177-3AD203B41FA5}">
                      <a16:colId xmlns:a16="http://schemas.microsoft.com/office/drawing/2014/main" val="3279064701"/>
                    </a:ext>
                  </a:extLst>
                </a:gridCol>
                <a:gridCol w="1939036">
                  <a:extLst>
                    <a:ext uri="{9D8B030D-6E8A-4147-A177-3AD203B41FA5}">
                      <a16:colId xmlns:a16="http://schemas.microsoft.com/office/drawing/2014/main" val="2079355166"/>
                    </a:ext>
                  </a:extLst>
                </a:gridCol>
                <a:gridCol w="1250991">
                  <a:extLst>
                    <a:ext uri="{9D8B030D-6E8A-4147-A177-3AD203B41FA5}">
                      <a16:colId xmlns:a16="http://schemas.microsoft.com/office/drawing/2014/main" val="3348700785"/>
                    </a:ext>
                  </a:extLst>
                </a:gridCol>
                <a:gridCol w="2201744">
                  <a:extLst>
                    <a:ext uri="{9D8B030D-6E8A-4147-A177-3AD203B41FA5}">
                      <a16:colId xmlns:a16="http://schemas.microsoft.com/office/drawing/2014/main" val="2537640965"/>
                    </a:ext>
                  </a:extLst>
                </a:gridCol>
                <a:gridCol w="1138402">
                  <a:extLst>
                    <a:ext uri="{9D8B030D-6E8A-4147-A177-3AD203B41FA5}">
                      <a16:colId xmlns:a16="http://schemas.microsoft.com/office/drawing/2014/main" val="1732720559"/>
                    </a:ext>
                  </a:extLst>
                </a:gridCol>
              </a:tblGrid>
              <a:tr h="202661">
                <a:tc>
                  <a:txBody>
                    <a:bodyPr/>
                    <a:lstStyle/>
                    <a:p>
                      <a:pPr algn="l" fontAlgn="ctr"/>
                      <a:r>
                        <a:rPr lang="en-US" sz="1200" u="none" strike="noStrike">
                          <a:effectLst/>
                        </a:rPr>
                        <a:t>Total timesteps:</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episode rewards</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rewards change</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origin_mini</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a:effectLst/>
                        </a:rPr>
                        <a:t>　</a:t>
                      </a: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1424297654"/>
                  </a:ext>
                </a:extLst>
              </a:tr>
              <a:tr h="202661">
                <a:tc>
                  <a:txBody>
                    <a:bodyPr/>
                    <a:lstStyle/>
                    <a:p>
                      <a:pPr algn="r" fontAlgn="ctr"/>
                      <a:r>
                        <a:rPr lang="en-US" altLang="zh-TW" sz="1200" u="none" strike="noStrike">
                          <a:effectLst/>
                        </a:rPr>
                        <a:t>3200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-209.016</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4.016</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rewards</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6.941568182</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1657109844"/>
                  </a:ext>
                </a:extLst>
              </a:tr>
              <a:tr h="202661">
                <a:tc>
                  <a:txBody>
                    <a:bodyPr/>
                    <a:lstStyle/>
                    <a:p>
                      <a:pPr algn="r" fontAlgn="ctr"/>
                      <a:r>
                        <a:rPr lang="en-US" altLang="zh-TW" sz="1200" u="none" strike="noStrike">
                          <a:effectLst/>
                        </a:rPr>
                        <a:t>19200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-205</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1.877</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rewards/AgentNum</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2.313856061</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2553748003"/>
                  </a:ext>
                </a:extLst>
              </a:tr>
              <a:tr h="202661">
                <a:tc>
                  <a:txBody>
                    <a:bodyPr/>
                    <a:lstStyle/>
                    <a:p>
                      <a:pPr algn="r" fontAlgn="ctr"/>
                      <a:r>
                        <a:rPr lang="en-US" altLang="zh-TW" sz="1200" u="none" strike="noStrike">
                          <a:effectLst/>
                        </a:rPr>
                        <a:t>35200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-203.123</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18.257</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rewards change</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5.572685714</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2829460627"/>
                  </a:ext>
                </a:extLst>
              </a:tr>
              <a:tr h="202661">
                <a:tc>
                  <a:txBody>
                    <a:bodyPr/>
                    <a:lstStyle/>
                    <a:p>
                      <a:pPr algn="r" fontAlgn="ctr"/>
                      <a:r>
                        <a:rPr lang="en-US" altLang="zh-TW" sz="1200" u="none" strike="noStrike">
                          <a:effectLst/>
                        </a:rPr>
                        <a:t>51200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-184.866</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9.946</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a:effectLst/>
                        </a:rPr>
                        <a:t>　</a:t>
                      </a: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650745123"/>
                  </a:ext>
                </a:extLst>
              </a:tr>
              <a:tr h="202661">
                <a:tc>
                  <a:txBody>
                    <a:bodyPr/>
                    <a:lstStyle/>
                    <a:p>
                      <a:pPr algn="r" fontAlgn="ctr"/>
                      <a:r>
                        <a:rPr lang="en-US" altLang="zh-TW" sz="1200" u="none" strike="noStrike">
                          <a:effectLst/>
                        </a:rPr>
                        <a:t>67200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-174.92</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0.295</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a:effectLst/>
                        </a:rPr>
                        <a:t>　</a:t>
                      </a: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dirty="0">
                          <a:effectLst/>
                        </a:rPr>
                        <a:t>　</a:t>
                      </a:r>
                      <a:endParaRPr lang="zh-TW" altLang="en-US" sz="1200" b="0" i="0" u="none" strike="noStrike" dirty="0">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4004968280"/>
                  </a:ext>
                </a:extLst>
              </a:tr>
            </a:tbl>
          </a:graphicData>
        </a:graphic>
      </p:graphicFrame>
      <p:sp>
        <p:nvSpPr>
          <p:cNvPr id="14" name="文字方塊 13">
            <a:extLst>
              <a:ext uri="{FF2B5EF4-FFF2-40B4-BE49-F238E27FC236}">
                <a16:creationId xmlns:a16="http://schemas.microsoft.com/office/drawing/2014/main" id="{3D453580-257C-0B97-7DC5-155E704C67BA}"/>
              </a:ext>
            </a:extLst>
          </p:cNvPr>
          <p:cNvSpPr txBox="1"/>
          <p:nvPr/>
        </p:nvSpPr>
        <p:spPr>
          <a:xfrm>
            <a:off x="804673" y="1685178"/>
            <a:ext cx="2422458" cy="523220"/>
          </a:xfrm>
          <a:prstGeom prst="rect">
            <a:avLst/>
          </a:prstGeom>
          <a:noFill/>
        </p:spPr>
        <p:txBody>
          <a:bodyPr wrap="none" rtlCol="0">
            <a:spAutoFit/>
          </a:bodyPr>
          <a:lstStyle/>
          <a:p>
            <a:r>
              <a:rPr lang="zh-TW" altLang="en-US" sz="2800" dirty="0">
                <a:latin typeface="+mj-ea"/>
                <a:ea typeface="+mj-ea"/>
              </a:rPr>
              <a:t>完整訓練統計</a:t>
            </a:r>
            <a:r>
              <a:rPr lang="en-US" altLang="zh-TW" sz="2800" dirty="0">
                <a:latin typeface="+mj-ea"/>
                <a:ea typeface="+mj-ea"/>
              </a:rPr>
              <a:t>:</a:t>
            </a:r>
            <a:endParaRPr lang="zh-TW" altLang="en-US" sz="2800" dirty="0">
              <a:latin typeface="+mj-ea"/>
              <a:ea typeface="+mj-ea"/>
            </a:endParaRPr>
          </a:p>
        </p:txBody>
      </p:sp>
      <p:sp>
        <p:nvSpPr>
          <p:cNvPr id="16" name="文字方塊 15">
            <a:extLst>
              <a:ext uri="{FF2B5EF4-FFF2-40B4-BE49-F238E27FC236}">
                <a16:creationId xmlns:a16="http://schemas.microsoft.com/office/drawing/2014/main" id="{2AB80547-3C00-2845-EEE9-75C1028E20EC}"/>
              </a:ext>
            </a:extLst>
          </p:cNvPr>
          <p:cNvSpPr txBox="1"/>
          <p:nvPr/>
        </p:nvSpPr>
        <p:spPr>
          <a:xfrm>
            <a:off x="804673" y="3281300"/>
            <a:ext cx="2422458" cy="523220"/>
          </a:xfrm>
          <a:prstGeom prst="rect">
            <a:avLst/>
          </a:prstGeom>
          <a:noFill/>
        </p:spPr>
        <p:txBody>
          <a:bodyPr wrap="none" rtlCol="0">
            <a:spAutoFit/>
          </a:bodyPr>
          <a:lstStyle/>
          <a:p>
            <a:r>
              <a:rPr lang="zh-TW" altLang="en-US" sz="2800" dirty="0">
                <a:latin typeface="+mj-ea"/>
                <a:ea typeface="+mj-ea"/>
              </a:rPr>
              <a:t>專題訓練統計</a:t>
            </a:r>
            <a:r>
              <a:rPr lang="en-US" altLang="zh-TW" sz="2800" dirty="0">
                <a:latin typeface="+mj-ea"/>
                <a:ea typeface="+mj-ea"/>
              </a:rPr>
              <a:t>:</a:t>
            </a:r>
            <a:endParaRPr lang="zh-TW" altLang="en-US" sz="2800" dirty="0">
              <a:latin typeface="+mj-ea"/>
              <a:ea typeface="+mj-ea"/>
            </a:endParaRPr>
          </a:p>
        </p:txBody>
      </p:sp>
      <p:sp>
        <p:nvSpPr>
          <p:cNvPr id="17" name="文字方塊 16">
            <a:extLst>
              <a:ext uri="{FF2B5EF4-FFF2-40B4-BE49-F238E27FC236}">
                <a16:creationId xmlns:a16="http://schemas.microsoft.com/office/drawing/2014/main" id="{4F4BB452-BBF9-8C52-5331-B060CB880BBE}"/>
              </a:ext>
            </a:extLst>
          </p:cNvPr>
          <p:cNvSpPr txBox="1"/>
          <p:nvPr/>
        </p:nvSpPr>
        <p:spPr>
          <a:xfrm>
            <a:off x="804673" y="4877422"/>
            <a:ext cx="3168111" cy="523220"/>
          </a:xfrm>
          <a:prstGeom prst="rect">
            <a:avLst/>
          </a:prstGeom>
          <a:noFill/>
        </p:spPr>
        <p:txBody>
          <a:bodyPr wrap="none" rtlCol="0">
            <a:spAutoFit/>
          </a:bodyPr>
          <a:lstStyle/>
          <a:p>
            <a:r>
              <a:rPr lang="zh-TW" altLang="en-US" sz="2800" dirty="0">
                <a:latin typeface="+mj-ea"/>
                <a:ea typeface="+mj-ea"/>
              </a:rPr>
              <a:t>完整訓練統計</a:t>
            </a:r>
            <a:r>
              <a:rPr lang="en-US" altLang="zh-TW" sz="2800" dirty="0">
                <a:latin typeface="+mj-ea"/>
                <a:ea typeface="+mj-ea"/>
              </a:rPr>
              <a:t>(lite):</a:t>
            </a:r>
            <a:endParaRPr lang="zh-TW" altLang="en-US" sz="2800" dirty="0">
              <a:latin typeface="+mj-ea"/>
              <a:ea typeface="+mj-ea"/>
            </a:endParaRPr>
          </a:p>
        </p:txBody>
      </p:sp>
    </p:spTree>
    <p:extLst>
      <p:ext uri="{BB962C8B-B14F-4D97-AF65-F5344CB8AC3E}">
        <p14:creationId xmlns:p14="http://schemas.microsoft.com/office/powerpoint/2010/main" val="37283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descr="金融交易數字">
            <a:extLst>
              <a:ext uri="{FF2B5EF4-FFF2-40B4-BE49-F238E27FC236}">
                <a16:creationId xmlns:a16="http://schemas.microsoft.com/office/drawing/2014/main" id="{32F354A1-38C7-4598-A0E1-7A286A3019B8}"/>
              </a:ext>
            </a:extLst>
          </p:cNvPr>
          <p:cNvPicPr>
            <a:picLocks noGrp="1" noChangeAspect="1"/>
          </p:cNvPicPr>
          <p:nvPr>
            <p:ph idx="1"/>
          </p:nvPr>
        </p:nvPicPr>
        <p:blipFill rotWithShape="1">
          <a:blip r:embed="rId4" cstate="print">
            <a:extLst>
              <a:ext uri="{BEBA8EAE-BF5A-486C-A8C5-ECC9F3942E4B}">
                <a14:imgProps xmlns:a14="http://schemas.microsoft.com/office/drawing/2010/main">
                  <a14:imgLayer r:embed="rId5">
                    <a14:imgEffect>
                      <a14:colorTemperature colorTemp="6600"/>
                    </a14:imgEffect>
                    <a14:imgEffect>
                      <a14:saturation sat="0"/>
                    </a14:imgEffect>
                    <a14:imgEffect>
                      <a14:brightnessContrast bright="-61000" contrast="-48000"/>
                    </a14:imgEffect>
                  </a14:imgLayer>
                </a14:imgProps>
              </a:ext>
              <a:ext uri="{28A0092B-C50C-407E-A947-70E740481C1C}">
                <a14:useLocalDpi xmlns:a14="http://schemas.microsoft.com/office/drawing/2010/main"/>
              </a:ext>
            </a:extLst>
          </a:blip>
          <a:srcRect t="16515" r="5" b="21617"/>
          <a:stretch/>
        </p:blipFill>
        <p:spPr>
          <a:xfrm>
            <a:off x="20" y="10"/>
            <a:ext cx="12191980" cy="6857990"/>
          </a:xfrm>
          <a:prstGeom prst="rect">
            <a:avLst/>
          </a:prstGeom>
        </p:spPr>
      </p:pic>
      <p:sp>
        <p:nvSpPr>
          <p:cNvPr id="2" name="標題 1">
            <a:extLst>
              <a:ext uri="{FF2B5EF4-FFF2-40B4-BE49-F238E27FC236}">
                <a16:creationId xmlns:a16="http://schemas.microsoft.com/office/drawing/2014/main" id="{9C9DE503-F7C2-4A40-83F4-4DE931E7D9DE}"/>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zh-TW" altLang="en-US" sz="6600">
                <a:solidFill>
                  <a:schemeClr val="tx1"/>
                </a:solidFill>
                <a:latin typeface="+mj-lt"/>
                <a:ea typeface="微軟正黑體"/>
              </a:rPr>
              <a:t>總結</a:t>
            </a:r>
            <a:endParaRPr lang="en-US" altLang="zh-TW" sz="6600">
              <a:solidFill>
                <a:schemeClr val="tx1"/>
              </a:solidFill>
              <a:latin typeface="+mj-lt"/>
              <a:ea typeface="微軟正黑體"/>
            </a:endParaRPr>
          </a:p>
        </p:txBody>
      </p:sp>
      <p:sp>
        <p:nvSpPr>
          <p:cNvPr id="7" name="文字方塊 6">
            <a:extLst>
              <a:ext uri="{FF2B5EF4-FFF2-40B4-BE49-F238E27FC236}">
                <a16:creationId xmlns:a16="http://schemas.microsoft.com/office/drawing/2014/main" id="{39CAB00A-69C4-F7CB-1D59-73B61B2DBE85}"/>
              </a:ext>
            </a:extLst>
          </p:cNvPr>
          <p:cNvSpPr txBox="1"/>
          <p:nvPr/>
        </p:nvSpPr>
        <p:spPr>
          <a:xfrm>
            <a:off x="2695194" y="4352544"/>
            <a:ext cx="6801612" cy="1239894"/>
          </a:xfrm>
          <a:prstGeom prst="rect">
            <a:avLst/>
          </a:prstGeom>
        </p:spPr>
        <p:txBody>
          <a:bodyPr vert="horz" lIns="91440" tIns="45720" rIns="91440" bIns="45720" rtlCol="0">
            <a:normAutofit/>
          </a:bodyPr>
          <a:lstStyle/>
          <a:p>
            <a:pPr algn="ctr" defTabSz="914400">
              <a:spcBef>
                <a:spcPts val="1000"/>
              </a:spcBef>
              <a:buClr>
                <a:schemeClr val="accent2"/>
              </a:buClr>
            </a:pPr>
            <a:endParaRPr lang="zh-TW" altLang="en-US" sz="2000">
              <a:solidFill>
                <a:srgbClr val="FFFFFF"/>
              </a:solidFill>
            </a:endParaRPr>
          </a:p>
        </p:txBody>
      </p:sp>
    </p:spTree>
    <p:extLst>
      <p:ext uri="{BB962C8B-B14F-4D97-AF65-F5344CB8AC3E}">
        <p14:creationId xmlns:p14="http://schemas.microsoft.com/office/powerpoint/2010/main" val="3980720592"/>
      </p:ext>
    </p:extLst>
  </p:cSld>
  <p:clrMapOvr>
    <a:overrideClrMapping bg1="dk1" tx1="lt1" bg2="dk2" tx2="lt2" accent1="accent1" accent2="accent2" accent3="accent3" accent4="accent4" accent5="accent5" accent6="accent6" hlink="hlink" folHlink="folHlink"/>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6950BFC3-D8DA-4A85-94F7-54DA5524770B}">
      <p188:commentRel xmlns:p188="http://schemas.microsoft.com/office/powerpoint/2018/8/main" r:id="rId3"/>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3377184" y="451104"/>
            <a:ext cx="5450000" cy="1178404"/>
          </a:xfrm>
          <a:prstGeom prst="rect">
            <a:avLst/>
          </a:prstGeom>
        </p:spPr>
        <p:txBody>
          <a:bodyPr spcFirstLastPara="1" vert="horz" wrap="square" lIns="121900" tIns="121900" rIns="121900" bIns="121900" rtlCol="0" anchor="t" anchorCtr="0">
            <a:noAutofit/>
          </a:bodyPr>
          <a:lstStyle/>
          <a:p>
            <a:r>
              <a:rPr lang="zh-TW" altLang="en-US" sz="8000">
                <a:solidFill>
                  <a:schemeClr val="tx1"/>
                </a:solidFill>
                <a:latin typeface="+mj-ea"/>
                <a:ea typeface="+mj-ea"/>
              </a:rPr>
              <a:t>總結</a:t>
            </a:r>
            <a:endParaRPr lang="en-US" altLang="zh-TW" sz="8000">
              <a:solidFill>
                <a:schemeClr val="tx1"/>
              </a:solidFill>
              <a:latin typeface="+mj-ea"/>
              <a:ea typeface="+mj-ea"/>
            </a:endParaRPr>
          </a:p>
        </p:txBody>
      </p:sp>
      <p:sp>
        <p:nvSpPr>
          <p:cNvPr id="1891" name="Google Shape;1891;p36"/>
          <p:cNvSpPr txBox="1">
            <a:spLocks noGrp="1"/>
          </p:cNvSpPr>
          <p:nvPr>
            <p:ph type="body" idx="1"/>
          </p:nvPr>
        </p:nvSpPr>
        <p:spPr>
          <a:xfrm>
            <a:off x="1063507" y="2238639"/>
            <a:ext cx="10077355" cy="1099984"/>
          </a:xfrm>
          <a:prstGeom prst="rect">
            <a:avLst/>
          </a:prstGeom>
        </p:spPr>
        <p:txBody>
          <a:bodyPr spcFirstLastPara="1" vert="horz" wrap="square" lIns="121900" tIns="121900" rIns="121900" bIns="121900" rtlCol="0" anchor="t" anchorCtr="0">
            <a:noAutofit/>
          </a:bodyPr>
          <a:lstStyle/>
          <a:p>
            <a:pPr marL="608965" indent="-405765">
              <a:buNone/>
            </a:pPr>
            <a:r>
              <a:rPr lang="zh-TW" altLang="zh-TW" sz="2000">
                <a:solidFill>
                  <a:schemeClr val="tx1"/>
                </a:solidFill>
                <a:latin typeface="+mj-ea"/>
                <a:ea typeface="+mj-ea"/>
                <a:cs typeface="+mn-lt"/>
              </a:rPr>
              <a:t>這</a:t>
            </a:r>
            <a:r>
              <a:rPr lang="zh-TW" altLang="en-US" sz="2000">
                <a:solidFill>
                  <a:schemeClr val="tx1"/>
                </a:solidFill>
                <a:latin typeface="+mj-ea"/>
                <a:ea typeface="+mj-ea"/>
                <a:cs typeface="+mn-lt"/>
              </a:rPr>
              <a:t>項</a:t>
            </a:r>
            <a:r>
              <a:rPr lang="zh-TW" altLang="zh-TW" sz="2000">
                <a:solidFill>
                  <a:schemeClr val="tx1"/>
                </a:solidFill>
                <a:latin typeface="+mj-ea"/>
                <a:ea typeface="+mj-ea"/>
                <a:cs typeface="+mn-lt"/>
              </a:rPr>
              <a:t>研究提出了，可以應用於多代理者深度學習在路徑規劃上的</a:t>
            </a:r>
            <a:r>
              <a:rPr lang="zh-TW" altLang="en-US" sz="2000">
                <a:solidFill>
                  <a:schemeClr val="tx1"/>
                </a:solidFill>
                <a:latin typeface="+mj-ea"/>
                <a:ea typeface="+mj-ea"/>
                <a:cs typeface="+mn-lt"/>
              </a:rPr>
              <a:t>應用，</a:t>
            </a:r>
            <a:r>
              <a:rPr lang="zh-TW" altLang="zh-TW" sz="2000">
                <a:solidFill>
                  <a:schemeClr val="tx1"/>
                </a:solidFill>
                <a:latin typeface="+mj-ea"/>
                <a:ea typeface="+mj-ea"/>
                <a:cs typeface="+mn-lt"/>
              </a:rPr>
              <a:t>並且在效率</a:t>
            </a:r>
            <a:r>
              <a:rPr lang="zh-TW" altLang="en-US" sz="2000">
                <a:solidFill>
                  <a:schemeClr val="tx1"/>
                </a:solidFill>
                <a:latin typeface="+mj-ea"/>
                <a:ea typeface="+mj-ea"/>
                <a:cs typeface="+mn-lt"/>
              </a:rPr>
              <a:t>、</a:t>
            </a:r>
            <a:endParaRPr lang="en-US" altLang="zh-TW" sz="2000">
              <a:solidFill>
                <a:schemeClr val="tx1"/>
              </a:solidFill>
              <a:latin typeface="+mj-ea"/>
              <a:ea typeface="+mj-ea"/>
              <a:cs typeface="+mn-lt"/>
            </a:endParaRPr>
          </a:p>
          <a:p>
            <a:pPr marL="608965" indent="-405765">
              <a:buNone/>
            </a:pPr>
            <a:r>
              <a:rPr lang="zh-TW" altLang="zh-TW" sz="1800">
                <a:solidFill>
                  <a:schemeClr val="tx1"/>
                </a:solidFill>
                <a:latin typeface="+mj-ea"/>
                <a:ea typeface="+mj-ea"/>
                <a:cs typeface="+mn-lt"/>
              </a:rPr>
              <a:t>探索與學習能一種有效的方法力以及安全性等方面取得了優異的結果，這對於相關領域的研究和</a:t>
            </a:r>
            <a:endParaRPr lang="en-US" altLang="zh-TW" sz="1800">
              <a:solidFill>
                <a:schemeClr val="tx1"/>
              </a:solidFill>
              <a:latin typeface="+mj-ea"/>
              <a:ea typeface="+mj-ea"/>
              <a:cs typeface="+mn-lt"/>
            </a:endParaRPr>
          </a:p>
          <a:p>
            <a:pPr marL="608965" indent="-405765">
              <a:buNone/>
            </a:pPr>
            <a:r>
              <a:rPr lang="zh-TW" altLang="zh-TW" sz="1800">
                <a:solidFill>
                  <a:schemeClr val="tx1"/>
                </a:solidFill>
                <a:latin typeface="+mj-ea"/>
                <a:ea typeface="+mj-ea"/>
                <a:cs typeface="+mn-lt"/>
              </a:rPr>
              <a:t>應用具有重要意義。</a:t>
            </a:r>
            <a:endParaRPr lang="en-US" altLang="zh-TW" sz="1800">
              <a:solidFill>
                <a:schemeClr val="tx1"/>
              </a:solidFill>
              <a:latin typeface="+mj-ea"/>
              <a:ea typeface="+mj-ea"/>
              <a:cs typeface="+mn-lt"/>
            </a:endParaRPr>
          </a:p>
        </p:txBody>
      </p:sp>
    </p:spTree>
    <p:extLst>
      <p:ext uri="{BB962C8B-B14F-4D97-AF65-F5344CB8AC3E}">
        <p14:creationId xmlns:p14="http://schemas.microsoft.com/office/powerpoint/2010/main" val="2151375352"/>
      </p:ext>
    </p:extLst>
  </p:cSld>
  <p:clrMapOvr>
    <a:masterClrMapping/>
  </p:clrMapOvr>
  <p:transition spd="slow">
    <p:cove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pic>
        <p:nvPicPr>
          <p:cNvPr id="6" name="圖片 5" descr="一張含有 文字, 數字, 螢幕擷取畫面, 字型 的圖片&#10;&#10;自動產生的描述">
            <a:extLst>
              <a:ext uri="{FF2B5EF4-FFF2-40B4-BE49-F238E27FC236}">
                <a16:creationId xmlns:a16="http://schemas.microsoft.com/office/drawing/2014/main" id="{D839C9B7-CE84-F80B-D43E-D372A9A74931}"/>
              </a:ext>
            </a:extLst>
          </p:cNvPr>
          <p:cNvPicPr>
            <a:picLocks noChangeAspect="1"/>
          </p:cNvPicPr>
          <p:nvPr/>
        </p:nvPicPr>
        <p:blipFill>
          <a:blip r:embed="rId3"/>
          <a:stretch>
            <a:fillRect/>
          </a:stretch>
        </p:blipFill>
        <p:spPr>
          <a:xfrm>
            <a:off x="2471738" y="1437625"/>
            <a:ext cx="7248525" cy="5362575"/>
          </a:xfrm>
          <a:prstGeom prst="rect">
            <a:avLst/>
          </a:prstGeom>
        </p:spPr>
      </p:pic>
      <p:sp>
        <p:nvSpPr>
          <p:cNvPr id="8" name="Google Shape;1890;p36">
            <a:extLst>
              <a:ext uri="{FF2B5EF4-FFF2-40B4-BE49-F238E27FC236}">
                <a16:creationId xmlns:a16="http://schemas.microsoft.com/office/drawing/2014/main" id="{786F4BD5-4F7C-0725-57CD-4D76A54D26B5}"/>
              </a:ext>
            </a:extLst>
          </p:cNvPr>
          <p:cNvSpPr txBox="1">
            <a:spLocks noGrp="1"/>
          </p:cNvSpPr>
          <p:nvPr>
            <p:ph type="title"/>
          </p:nvPr>
        </p:nvSpPr>
        <p:spPr>
          <a:xfrm>
            <a:off x="2785781" y="200895"/>
            <a:ext cx="6621432" cy="1246642"/>
          </a:xfrm>
          <a:prstGeom prst="rect">
            <a:avLst/>
          </a:prstGeom>
          <a:solidFill>
            <a:srgbClr val="FFFFFF">
              <a:alpha val="50000"/>
            </a:srgbClr>
          </a:solidFill>
        </p:spPr>
        <p:txBody>
          <a:bodyPr spcFirstLastPara="1" vert="horz" wrap="square" lIns="121900" tIns="121900" rIns="121900" bIns="121900" rtlCol="0" anchor="t" anchorCtr="0">
            <a:noAutofit/>
          </a:bodyPr>
          <a:lstStyle/>
          <a:p>
            <a:r>
              <a:rPr lang="zh-TW" sz="6600">
                <a:solidFill>
                  <a:schemeClr val="tx1"/>
                </a:solidFill>
                <a:latin typeface="+mj-ea"/>
                <a:ea typeface="+mj-ea"/>
              </a:rPr>
              <a:t>經費預算需求</a:t>
            </a:r>
            <a:r>
              <a:rPr lang="zh-TW" altLang="en-US" sz="6600">
                <a:solidFill>
                  <a:schemeClr val="tx1"/>
                </a:solidFill>
                <a:latin typeface="+mj-ea"/>
                <a:ea typeface="+mj-ea"/>
              </a:rPr>
              <a:t>表</a:t>
            </a:r>
            <a:br>
              <a:rPr lang="zh-TW" altLang="en-US" sz="6600">
                <a:latin typeface="+mj-ea"/>
                <a:ea typeface="+mj-ea"/>
              </a:rPr>
            </a:br>
            <a:br>
              <a:rPr lang="zh-TW" altLang="en-US" sz="6600">
                <a:latin typeface="DFKai-SB"/>
                <a:ea typeface="微軟正黑體"/>
              </a:rPr>
            </a:br>
            <a:endParaRPr lang="zh-TW" sz="6600">
              <a:solidFill>
                <a:schemeClr val="tx1"/>
              </a:solidFill>
              <a:latin typeface="DFKai-SB"/>
              <a:ea typeface="微軟正黑體"/>
            </a:endParaRPr>
          </a:p>
        </p:txBody>
      </p:sp>
    </p:spTree>
    <p:extLst>
      <p:ext uri="{BB962C8B-B14F-4D97-AF65-F5344CB8AC3E}">
        <p14:creationId xmlns:p14="http://schemas.microsoft.com/office/powerpoint/2010/main" val="461983132"/>
      </p:ext>
    </p:extLst>
  </p:cSld>
  <p:clrMapOvr>
    <a:masterClrMapping/>
  </p:clrMapOvr>
  <p:transition spd="slow">
    <p:cove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8" name="Google Shape;1890;p36">
            <a:extLst>
              <a:ext uri="{FF2B5EF4-FFF2-40B4-BE49-F238E27FC236}">
                <a16:creationId xmlns:a16="http://schemas.microsoft.com/office/drawing/2014/main" id="{786F4BD5-4F7C-0725-57CD-4D76A54D26B5}"/>
              </a:ext>
            </a:extLst>
          </p:cNvPr>
          <p:cNvSpPr txBox="1">
            <a:spLocks noGrp="1"/>
          </p:cNvSpPr>
          <p:nvPr>
            <p:ph type="title"/>
          </p:nvPr>
        </p:nvSpPr>
        <p:spPr>
          <a:xfrm>
            <a:off x="2785781" y="200895"/>
            <a:ext cx="6621432" cy="1246642"/>
          </a:xfrm>
          <a:prstGeom prst="rect">
            <a:avLst/>
          </a:prstGeom>
          <a:solidFill>
            <a:srgbClr val="FFFFFF">
              <a:alpha val="50000"/>
            </a:srgbClr>
          </a:solidFill>
        </p:spPr>
        <p:txBody>
          <a:bodyPr spcFirstLastPara="1" vert="horz" wrap="square" lIns="121900" tIns="121900" rIns="121900" bIns="121900" rtlCol="0" anchor="t" anchorCtr="0">
            <a:noAutofit/>
          </a:bodyPr>
          <a:lstStyle/>
          <a:p>
            <a:r>
              <a:rPr lang="zh-TW" altLang="en-US" sz="6600">
                <a:solidFill>
                  <a:srgbClr val="242424"/>
                </a:solidFill>
                <a:latin typeface="+mj-ea"/>
                <a:ea typeface="+mj-ea"/>
                <a:cs typeface="Segoe UI"/>
              </a:rPr>
              <a:t>專題時程表</a:t>
            </a:r>
            <a:endParaRPr lang="zh-TW" sz="6600">
              <a:latin typeface="+mj-ea"/>
              <a:ea typeface="+mj-ea"/>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297" y="1901320"/>
            <a:ext cx="10058400" cy="3921661"/>
          </a:xfrm>
          <a:prstGeom prst="rect">
            <a:avLst/>
          </a:prstGeom>
        </p:spPr>
      </p:pic>
    </p:spTree>
    <p:extLst>
      <p:ext uri="{BB962C8B-B14F-4D97-AF65-F5344CB8AC3E}">
        <p14:creationId xmlns:p14="http://schemas.microsoft.com/office/powerpoint/2010/main" val="1741240117"/>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文字, 圖表, 數字, 字型 的圖片&#10;&#10;自動產生的描述">
            <a:extLst>
              <a:ext uri="{FF2B5EF4-FFF2-40B4-BE49-F238E27FC236}">
                <a16:creationId xmlns:a16="http://schemas.microsoft.com/office/drawing/2014/main" id="{36735CF9-9AA8-DDB5-68BB-142750817A74}"/>
              </a:ext>
            </a:extLst>
          </p:cNvPr>
          <p:cNvPicPr>
            <a:picLocks noChangeAspect="1"/>
          </p:cNvPicPr>
          <p:nvPr/>
        </p:nvPicPr>
        <p:blipFill rotWithShape="1">
          <a:blip r:embed="rId4"/>
          <a:srcRect/>
          <a:stretch/>
        </p:blipFill>
        <p:spPr>
          <a:xfrm>
            <a:off x="0" y="2171293"/>
            <a:ext cx="12191980" cy="4571990"/>
          </a:xfrm>
          <a:prstGeom prst="rect">
            <a:avLst/>
          </a:prstGeom>
        </p:spPr>
      </p:pic>
      <p:sp>
        <p:nvSpPr>
          <p:cNvPr id="9" name="文字方塊 8">
            <a:extLst>
              <a:ext uri="{FF2B5EF4-FFF2-40B4-BE49-F238E27FC236}">
                <a16:creationId xmlns:a16="http://schemas.microsoft.com/office/drawing/2014/main" id="{98C0C23B-5017-3C15-8AE1-09C1E6CB0DEE}"/>
              </a:ext>
            </a:extLst>
          </p:cNvPr>
          <p:cNvSpPr txBox="1"/>
          <p:nvPr/>
        </p:nvSpPr>
        <p:spPr>
          <a:xfrm>
            <a:off x="625839" y="561351"/>
            <a:ext cx="605852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TW" sz="2800" dirty="0">
              <a:solidFill>
                <a:srgbClr val="333333"/>
              </a:solidFill>
              <a:latin typeface="Source Sans Pro"/>
              <a:ea typeface="Source Sans Pro"/>
              <a:cs typeface="Source Sans Pro"/>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zh-TW" altLang="en-US" sz="2800" dirty="0">
                <a:solidFill>
                  <a:srgbClr val="333333"/>
                </a:solidFill>
                <a:latin typeface="Source Sans Pro"/>
                <a:ea typeface="Source Sans Pro"/>
                <a:cs typeface="Source Sans Pro"/>
              </a:rPr>
              <a:t>專案</a:t>
            </a:r>
            <a:r>
              <a:rPr kumimoji="0" lang="zh-TW" altLang="en-US" sz="2800" b="0" i="0" u="none" strike="noStrike" kern="1200" cap="none" spc="0" normalizeH="0" baseline="0" noProof="0" dirty="0">
                <a:ln>
                  <a:noFill/>
                </a:ln>
                <a:solidFill>
                  <a:srgbClr val="333333"/>
                </a:solidFill>
                <a:effectLst/>
                <a:uLnTx/>
                <a:uFillTx/>
                <a:latin typeface="Source Sans Pro"/>
                <a:ea typeface="Source Sans Pro"/>
                <a:cs typeface="Source Sans Pro"/>
              </a:rPr>
              <a:t>模型主要由四個部分組成</a:t>
            </a:r>
            <a:endParaRPr kumimoji="0" lang="en-US" altLang="zh-TW" sz="2800" b="0" i="0" u="none" strike="noStrike" kern="1200" cap="none" spc="0" normalizeH="0" baseline="0" noProof="0" dirty="0">
              <a:ln>
                <a:noFill/>
              </a:ln>
              <a:solidFill>
                <a:srgbClr val="333333"/>
              </a:solidFill>
              <a:effectLst/>
              <a:uLnTx/>
              <a:uFillTx/>
              <a:latin typeface="Source Sans Pro"/>
              <a:ea typeface="Source Sans Pro"/>
              <a:cs typeface="Source Sans Pro"/>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srgbClr val="333333"/>
                </a:solidFill>
                <a:effectLst/>
                <a:uLnTx/>
                <a:uFillTx/>
                <a:latin typeface="Source Sans Pro"/>
                <a:ea typeface="Source Sans Pro"/>
                <a:cs typeface="Source Sans Pro"/>
              </a:rPr>
              <a:t>概念如圖所示:</a:t>
            </a:r>
            <a:endParaRPr kumimoji="0" lang="zh-TW" altLang="en-US" sz="2800" b="0" i="0" u="none" strike="noStrike" kern="1200" cap="none" spc="0" normalizeH="0" baseline="0" noProof="0" dirty="0">
              <a:ln>
                <a:noFill/>
              </a:ln>
              <a:solidFill>
                <a:srgbClr val="3F3F3F"/>
              </a:solidFill>
              <a:effectLst/>
              <a:uLnTx/>
              <a:uFillTx/>
              <a:latin typeface="Gill Sans MT" panose="020B0502020104020203"/>
              <a:ea typeface="微軟正黑體"/>
              <a:cs typeface="+mn-cs"/>
            </a:endParaRPr>
          </a:p>
        </p:txBody>
      </p:sp>
      <p:sp>
        <p:nvSpPr>
          <p:cNvPr id="4" name="文字方塊 3"/>
          <p:cNvSpPr txBox="1"/>
          <p:nvPr/>
        </p:nvSpPr>
        <p:spPr>
          <a:xfrm>
            <a:off x="625838" y="1801961"/>
            <a:ext cx="916980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zh-TW" sz="1800" b="0" i="0" u="none" strike="noStrike" kern="1200" cap="none" spc="0" normalizeH="0" baseline="0" noProof="0" dirty="0">
                <a:ln>
                  <a:noFill/>
                </a:ln>
                <a:solidFill>
                  <a:srgbClr val="3F3F3F"/>
                </a:solidFill>
                <a:effectLst/>
                <a:uLnTx/>
                <a:uFillTx/>
                <a:latin typeface="Gill Sans MT" panose="020B0502020104020203"/>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3F3F3F"/>
                </a:solidFill>
                <a:effectLst/>
                <a:uLnTx/>
                <a:uFillTx/>
                <a:latin typeface="Gill Sans MT" panose="020B0502020104020203"/>
                <a:ea typeface="微軟正黑體" panose="020B0604030504040204" pitchFamily="34" charset="-120"/>
                <a:cs typeface="+mn-cs"/>
              </a:rPr>
              <a:t>1</a:t>
            </a:r>
            <a:r>
              <a:rPr kumimoji="0" lang="zh-TW" altLang="zh-TW" sz="1800" b="0" i="0" u="none" strike="noStrike" kern="1200" cap="none" spc="0" normalizeH="0" baseline="0" noProof="0" dirty="0">
                <a:ln>
                  <a:noFill/>
                </a:ln>
                <a:solidFill>
                  <a:srgbClr val="3F3F3F"/>
                </a:solidFill>
                <a:effectLst/>
                <a:uLnTx/>
                <a:uFillTx/>
                <a:latin typeface="Gill Sans MT" panose="020B0502020104020203"/>
                <a:ea typeface="微軟正黑體" panose="020B0604030504040204" pitchFamily="34" charset="-120"/>
                <a:cs typeface="+mn-cs"/>
              </a:rPr>
              <a:t>)環境</a:t>
            </a:r>
            <a:r>
              <a:rPr kumimoji="0" lang="en-US" altLang="zh-TW" sz="1800" b="0" i="0" u="none" strike="noStrike" kern="1200" cap="none" spc="0" normalizeH="0" baseline="0" noProof="0" dirty="0">
                <a:ln>
                  <a:noFill/>
                </a:ln>
                <a:solidFill>
                  <a:srgbClr val="3F3F3F"/>
                </a:solidFill>
                <a:effectLst/>
                <a:uLnTx/>
                <a:uFillTx/>
                <a:latin typeface="Gill Sans MT" panose="020B0502020104020203"/>
                <a:ea typeface="微軟正黑體" panose="020B0604030504040204" pitchFamily="34" charset="-120"/>
                <a:cs typeface="+mn-cs"/>
              </a:rPr>
              <a:t>            </a:t>
            </a:r>
            <a:r>
              <a:rPr kumimoji="0" lang="en-US" altLang="zh-TW" sz="1800" b="0" i="0" u="none" strike="noStrike" kern="1200" cap="none" spc="0" normalizeH="0" baseline="0" noProof="0" dirty="0">
                <a:ln>
                  <a:noFill/>
                </a:ln>
                <a:solidFill>
                  <a:srgbClr val="3F3F3F"/>
                </a:solidFill>
                <a:effectLst/>
                <a:uLnTx/>
                <a:uFillTx/>
                <a:latin typeface="Gill Sans MT" panose="020B0502020104020203"/>
                <a:ea typeface="Source Sans Pro"/>
                <a:cs typeface="+mn-cs"/>
              </a:rPr>
              <a:t>(</a:t>
            </a:r>
            <a:r>
              <a:rPr kumimoji="0" lang="en-US" altLang="zh-TW" sz="1800" b="0" i="0" u="none" strike="noStrike" kern="1200" cap="none" spc="0" normalizeH="0" baseline="0" noProof="0" dirty="0">
                <a:ln>
                  <a:noFill/>
                </a:ln>
                <a:solidFill>
                  <a:srgbClr val="3F3F3F"/>
                </a:solidFill>
                <a:effectLst/>
                <a:uLnTx/>
                <a:uFillTx/>
                <a:latin typeface="Gill Sans MT" panose="020B0502020104020203"/>
                <a:ea typeface="微軟正黑體" panose="020B0604030504040204" pitchFamily="34" charset="-120"/>
                <a:cs typeface="+mn-cs"/>
              </a:rPr>
              <a:t>2</a:t>
            </a:r>
            <a:r>
              <a:rPr kumimoji="0" lang="en-US" altLang="zh-TW" sz="1800" b="0" i="0" u="none" strike="noStrike" kern="1200" cap="none" spc="0" normalizeH="0" baseline="0" noProof="0" dirty="0">
                <a:ln>
                  <a:noFill/>
                </a:ln>
                <a:solidFill>
                  <a:srgbClr val="3F3F3F"/>
                </a:solidFill>
                <a:effectLst/>
                <a:uLnTx/>
                <a:uFillTx/>
                <a:latin typeface="Gill Sans MT" panose="020B0502020104020203"/>
                <a:ea typeface="Source Sans Pro"/>
                <a:cs typeface="+mn-cs"/>
              </a:rPr>
              <a:t>)</a:t>
            </a:r>
            <a:r>
              <a:rPr kumimoji="0" lang="zh-TW" altLang="en-US" sz="1800" b="0" i="0" u="none" strike="noStrike" kern="1200" cap="none" spc="0" normalizeH="0" baseline="0" noProof="0" dirty="0">
                <a:ln>
                  <a:noFill/>
                </a:ln>
                <a:solidFill>
                  <a:srgbClr val="333333"/>
                </a:solidFill>
                <a:effectLst/>
                <a:uLnTx/>
                <a:uFillTx/>
                <a:latin typeface="Source Sans Pro"/>
                <a:ea typeface="微軟正黑體"/>
                <a:cs typeface="+mn-cs"/>
              </a:rPr>
              <a:t>資訊聚合           </a:t>
            </a:r>
            <a:r>
              <a:rPr kumimoji="0" lang="en-US" altLang="zh-TW" sz="1800" b="0" i="0" u="none" strike="noStrike" kern="1200" cap="none" spc="0" normalizeH="0" baseline="0" noProof="0" dirty="0">
                <a:ln>
                  <a:noFill/>
                </a:ln>
                <a:solidFill>
                  <a:srgbClr val="3F3F3F"/>
                </a:solidFill>
                <a:effectLst/>
                <a:uLnTx/>
                <a:uFillTx/>
                <a:latin typeface="Gill Sans MT" panose="020B0502020104020203"/>
                <a:ea typeface="Source Sans Pro"/>
                <a:cs typeface="+mn-cs"/>
              </a:rPr>
              <a:t>(</a:t>
            </a:r>
            <a:r>
              <a:rPr kumimoji="0" lang="en-US" altLang="zh-TW" sz="1800" b="0" i="0" u="none" strike="noStrike" kern="1200" cap="none" spc="0" normalizeH="0" baseline="0" noProof="0" dirty="0">
                <a:ln>
                  <a:noFill/>
                </a:ln>
                <a:solidFill>
                  <a:srgbClr val="3F3F3F"/>
                </a:solidFill>
                <a:effectLst/>
                <a:uLnTx/>
                <a:uFillTx/>
                <a:latin typeface="Gill Sans MT" panose="020B0502020104020203"/>
                <a:ea typeface="微軟正黑體" panose="020B0604030504040204" pitchFamily="34" charset="-120"/>
                <a:cs typeface="+mn-cs"/>
              </a:rPr>
              <a:t>3</a:t>
            </a:r>
            <a:r>
              <a:rPr kumimoji="0" lang="en-US" altLang="zh-TW" sz="1800" b="0" i="0" u="none" strike="noStrike" kern="1200" cap="none" spc="0" normalizeH="0" baseline="0" noProof="0" dirty="0">
                <a:ln>
                  <a:noFill/>
                </a:ln>
                <a:solidFill>
                  <a:srgbClr val="3F3F3F"/>
                </a:solidFill>
                <a:effectLst/>
                <a:uLnTx/>
                <a:uFillTx/>
                <a:latin typeface="Gill Sans MT" panose="020B0502020104020203"/>
                <a:ea typeface="Source Sans Pro"/>
                <a:cs typeface="+mn-cs"/>
              </a:rPr>
              <a:t>)</a:t>
            </a:r>
            <a:r>
              <a:rPr kumimoji="0" lang="zh-TW" altLang="en-US" sz="1800" b="0" i="0" u="none" strike="noStrike" kern="1200" cap="none" spc="0" normalizeH="0" baseline="0" noProof="0" dirty="0">
                <a:ln>
                  <a:noFill/>
                </a:ln>
                <a:solidFill>
                  <a:srgbClr val="333333"/>
                </a:solidFill>
                <a:effectLst/>
                <a:uLnTx/>
                <a:uFillTx/>
                <a:latin typeface="Source Sans Pro"/>
                <a:ea typeface="微軟正黑體"/>
                <a:cs typeface="+mn-cs"/>
              </a:rPr>
              <a:t>圖資訊聚合              </a:t>
            </a:r>
            <a:r>
              <a:rPr kumimoji="0" lang="en-US" altLang="zh-TW" sz="1800" b="0" i="0" u="none" strike="noStrike" kern="1200" cap="none" spc="0" normalizeH="0" baseline="0" noProof="0" dirty="0">
                <a:ln>
                  <a:noFill/>
                </a:ln>
                <a:solidFill>
                  <a:srgbClr val="3F3F3F"/>
                </a:solidFill>
                <a:effectLst/>
                <a:uLnTx/>
                <a:uFillTx/>
                <a:latin typeface="Gill Sans MT" panose="020B0502020104020203"/>
                <a:ea typeface="+mn-lt"/>
                <a:cs typeface="+mn-cs"/>
              </a:rPr>
              <a:t>(</a:t>
            </a:r>
            <a:r>
              <a:rPr kumimoji="0" lang="en-US" altLang="zh-TW" sz="1800" b="0" i="0" u="none" strike="noStrike" kern="1200" cap="none" spc="0" normalizeH="0" baseline="0" noProof="0" dirty="0">
                <a:ln>
                  <a:noFill/>
                </a:ln>
                <a:solidFill>
                  <a:srgbClr val="3F3F3F"/>
                </a:solidFill>
                <a:effectLst/>
                <a:uLnTx/>
                <a:uFillTx/>
                <a:latin typeface="Gill Sans MT" panose="020B0502020104020203"/>
                <a:ea typeface="微軟正黑體" panose="020B0604030504040204" pitchFamily="34" charset="-120"/>
                <a:cs typeface="+mn-cs"/>
              </a:rPr>
              <a:t>4</a:t>
            </a:r>
            <a:r>
              <a:rPr kumimoji="0" lang="en-US" altLang="zh-TW" sz="1800" b="0" i="0" u="none" strike="noStrike" kern="1200" cap="none" spc="0" normalizeH="0" baseline="0" noProof="0" dirty="0">
                <a:ln>
                  <a:noFill/>
                </a:ln>
                <a:solidFill>
                  <a:srgbClr val="3F3F3F"/>
                </a:solidFill>
                <a:effectLst/>
                <a:uLnTx/>
                <a:uFillTx/>
                <a:latin typeface="Gill Sans MT" panose="020B0502020104020203"/>
                <a:ea typeface="+mn-lt"/>
                <a:cs typeface="+mn-cs"/>
              </a:rPr>
              <a:t>)</a:t>
            </a:r>
            <a:r>
              <a:rPr kumimoji="0" lang="zh-TW" altLang="en-US" sz="1800" b="0" i="0" u="none" strike="noStrike" kern="1200" cap="none" spc="0" normalizeH="0" baseline="0" noProof="0" dirty="0">
                <a:ln>
                  <a:noFill/>
                </a:ln>
                <a:solidFill>
                  <a:srgbClr val="333333"/>
                </a:solidFill>
                <a:effectLst/>
                <a:uLnTx/>
                <a:uFillTx/>
                <a:latin typeface="Gill Sans MT" panose="020B0502020104020203"/>
                <a:ea typeface="+mn-lt"/>
                <a:cs typeface="+mn-cs"/>
              </a:rPr>
              <a:t>演員與評論者系統</a:t>
            </a:r>
            <a:endParaRPr kumimoji="0" lang="zh-TW" altLang="en-US" sz="1800" b="0" i="0" u="none" strike="noStrike" kern="1200" cap="none" spc="0" normalizeH="0" baseline="0" noProof="0" dirty="0">
              <a:ln>
                <a:noFill/>
              </a:ln>
              <a:solidFill>
                <a:srgbClr val="3F3F3F"/>
              </a:solidFill>
              <a:effectLst/>
              <a:uLnTx/>
              <a:uFillTx/>
              <a:latin typeface="Gill Sans MT" panose="020B0502020104020203"/>
              <a:ea typeface="微軟正黑體" panose="020B0604030504040204" pitchFamily="34" charset="-120"/>
              <a:cs typeface="+mn-cs"/>
            </a:endParaRPr>
          </a:p>
        </p:txBody>
      </p:sp>
      <p:sp>
        <p:nvSpPr>
          <p:cNvPr id="2" name="標題 1">
            <a:extLst>
              <a:ext uri="{FF2B5EF4-FFF2-40B4-BE49-F238E27FC236}">
                <a16:creationId xmlns:a16="http://schemas.microsoft.com/office/drawing/2014/main" id="{9169BA15-CB8F-D7E2-CFDA-B753D0E5F3D4}"/>
              </a:ext>
            </a:extLst>
          </p:cNvPr>
          <p:cNvSpPr>
            <a:spLocks noGrp="1"/>
          </p:cNvSpPr>
          <p:nvPr>
            <p:ph type="title"/>
          </p:nvPr>
        </p:nvSpPr>
        <p:spPr>
          <a:xfrm>
            <a:off x="4031675" y="192799"/>
            <a:ext cx="4128649" cy="737105"/>
          </a:xfrm>
        </p:spPr>
        <p:txBody>
          <a:bodyPr vert="horz" lIns="182880" tIns="182880" rIns="182880" bIns="182880" rtlCol="0" anchor="ctr">
            <a:no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zh-TW" altLang="en-US" dirty="0">
                <a:solidFill>
                  <a:srgbClr val="333333"/>
                </a:solidFill>
                <a:latin typeface="Source Sans Pro"/>
                <a:ea typeface="Source Sans Pro"/>
                <a:cs typeface="Source Sans Pro"/>
              </a:rPr>
              <a:t>專案架構簡介</a:t>
            </a:r>
            <a:endParaRPr lang="en-US" altLang="zh-TW" dirty="0">
              <a:solidFill>
                <a:srgbClr val="333333"/>
              </a:solidFill>
              <a:latin typeface="Source Sans Pro"/>
              <a:ea typeface="Source Sans Pro"/>
              <a:cs typeface="Source Sans Pro"/>
            </a:endParaRPr>
          </a:p>
        </p:txBody>
      </p:sp>
    </p:spTree>
    <p:extLst>
      <p:ext uri="{BB962C8B-B14F-4D97-AF65-F5344CB8AC3E}">
        <p14:creationId xmlns:p14="http://schemas.microsoft.com/office/powerpoint/2010/main" val="3824362677"/>
      </p:ext>
    </p:extLst>
  </p:cSld>
  <p:clrMapOvr>
    <a:masterClrMapping/>
  </p:clrMapOvr>
  <p:transition spd="slow">
    <p:cover/>
  </p:transition>
  <p:extLst>
    <p:ext uri="{6950BFC3-D8DA-4A85-94F7-54DA5524770B}">
      <p188:commentRel xmlns:p188="http://schemas.microsoft.com/office/powerpoint/2018/8/main" r:id="rId3"/>
    </p:ext>
  </p:extLs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6" name="圖片 5" descr="抽象背景">
            <a:extLst>
              <a:ext uri="{FF2B5EF4-FFF2-40B4-BE49-F238E27FC236}">
                <a16:creationId xmlns:a16="http://schemas.microsoft.com/office/drawing/2014/main" id="{FD59F952-5169-1629-A564-77F118104210}"/>
              </a:ext>
            </a:extLst>
          </p:cNvPr>
          <p:cNvPicPr>
            <a:picLocks noChangeAspect="1"/>
          </p:cNvPicPr>
          <p:nvPr/>
        </p:nvPicPr>
        <p:blipFill rotWithShape="1">
          <a:blip r:embed="rId3"/>
          <a:srcRect l="61153" r="-61153"/>
          <a:stretch/>
        </p:blipFill>
        <p:spPr>
          <a:xfrm>
            <a:off x="0" y="0"/>
            <a:ext cx="11428140" cy="6858000"/>
          </a:xfrm>
          <a:prstGeom prst="rect">
            <a:avLst/>
          </a:prstGeom>
        </p:spPr>
      </p:pic>
      <p:sp>
        <p:nvSpPr>
          <p:cNvPr id="2" name="標題 1">
            <a:extLst>
              <a:ext uri="{FF2B5EF4-FFF2-40B4-BE49-F238E27FC236}">
                <a16:creationId xmlns:a16="http://schemas.microsoft.com/office/drawing/2014/main" id="{51F70220-677A-411B-B416-94321A555329}"/>
              </a:ext>
            </a:extLst>
          </p:cNvPr>
          <p:cNvSpPr>
            <a:spLocks noGrp="1"/>
          </p:cNvSpPr>
          <p:nvPr>
            <p:ph type="title"/>
          </p:nvPr>
        </p:nvSpPr>
        <p:spPr>
          <a:xfrm>
            <a:off x="4933085" y="2315399"/>
            <a:ext cx="6925150" cy="2236794"/>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zh-TW" altLang="en-US" sz="6600">
                <a:solidFill>
                  <a:schemeClr val="bg1"/>
                </a:solidFill>
                <a:latin typeface="+mj-ea"/>
                <a:ea typeface="+mj-ea"/>
              </a:rPr>
              <a:t>感謝觀看</a:t>
            </a:r>
          </a:p>
        </p:txBody>
      </p:sp>
    </p:spTree>
    <p:extLst>
      <p:ext uri="{BB962C8B-B14F-4D97-AF65-F5344CB8AC3E}">
        <p14:creationId xmlns:p14="http://schemas.microsoft.com/office/powerpoint/2010/main" val="2673849116"/>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一張含有 文字, 圖表, 地圖, 行 的圖片&#10;&#10;自動產生的描述">
            <a:extLst>
              <a:ext uri="{FF2B5EF4-FFF2-40B4-BE49-F238E27FC236}">
                <a16:creationId xmlns:a16="http://schemas.microsoft.com/office/drawing/2014/main" id="{D77FFABF-F159-3041-22AE-0AA59E84875E}"/>
              </a:ext>
            </a:extLst>
          </p:cNvPr>
          <p:cNvPicPr>
            <a:picLocks noChangeAspect="1"/>
          </p:cNvPicPr>
          <p:nvPr/>
        </p:nvPicPr>
        <p:blipFill>
          <a:blip r:embed="rId3"/>
          <a:stretch>
            <a:fillRect/>
          </a:stretch>
        </p:blipFill>
        <p:spPr>
          <a:xfrm>
            <a:off x="218303" y="292100"/>
            <a:ext cx="5646695" cy="5727700"/>
          </a:xfrm>
          <a:prstGeom prst="rect">
            <a:avLst/>
          </a:prstGeom>
        </p:spPr>
      </p:pic>
      <p:sp>
        <p:nvSpPr>
          <p:cNvPr id="19" name="圓角矩形圖說文字 18"/>
          <p:cNvSpPr/>
          <p:nvPr/>
        </p:nvSpPr>
        <p:spPr>
          <a:xfrm>
            <a:off x="7002517" y="2808514"/>
            <a:ext cx="4944516" cy="3385457"/>
          </a:xfrm>
          <a:prstGeom prst="wedgeRoundRectCallout">
            <a:avLst>
              <a:gd name="adj1" fmla="val -79175"/>
              <a:gd name="adj2" fmla="val 255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Gill Sans MT" panose="020B0502020104020203"/>
              <a:ea typeface="微軟正黑體" panose="020B0604030504040204" pitchFamily="34" charset="-120"/>
              <a:cs typeface="+mn-cs"/>
            </a:endParaRPr>
          </a:p>
        </p:txBody>
      </p:sp>
      <p:sp>
        <p:nvSpPr>
          <p:cNvPr id="2"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1200" cap="none" spc="0" normalizeH="0" baseline="0" noProof="0">
              <a:ln>
                <a:noFill/>
              </a:ln>
              <a:solidFill>
                <a:srgbClr val="3F3F3F"/>
              </a:solidFill>
              <a:effectLst/>
              <a:uLnTx/>
              <a:uFillTx/>
              <a:latin typeface="Arial" panose="020B0604020202020204" pitchFamily="34" charset="0"/>
              <a:ea typeface="微軟正黑體" panose="020B0604030504040204" pitchFamily="34" charset="-120"/>
              <a:cs typeface="+mn-cs"/>
            </a:endParaRPr>
          </a:p>
        </p:txBody>
      </p:sp>
      <p:sp>
        <p:nvSpPr>
          <p:cNvPr id="11" name="文字方塊 10"/>
          <p:cNvSpPr txBox="1"/>
          <p:nvPr/>
        </p:nvSpPr>
        <p:spPr>
          <a:xfrm>
            <a:off x="529358" y="5934670"/>
            <a:ext cx="4989699"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a:ln>
                  <a:noFill/>
                </a:ln>
                <a:solidFill>
                  <a:srgbClr val="00B050"/>
                </a:solidFill>
                <a:effectLst/>
                <a:uLnTx/>
                <a:uFillTx/>
                <a:latin typeface="Gill Sans MT" panose="020B0502020104020203"/>
                <a:ea typeface="微軟正黑體" panose="020B0604030504040204" pitchFamily="34" charset="-120"/>
                <a:cs typeface="+mn-cs"/>
              </a:rPr>
              <a:t>雙箭頭 </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 代理</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代理</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智能體之間的通信通道</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a:ln>
                  <a:noFill/>
                </a:ln>
                <a:solidFill>
                  <a:srgbClr val="FF0000"/>
                </a:solidFill>
                <a:effectLst/>
                <a:uLnTx/>
                <a:uFillTx/>
                <a:latin typeface="Gill Sans MT" panose="020B0502020104020203"/>
                <a:ea typeface="微軟正黑體" panose="020B0604030504040204" pitchFamily="34" charset="-120"/>
                <a:cs typeface="+mn-cs"/>
              </a:rPr>
              <a:t>單箭頭 </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 代理</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非代理</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智能體感知附近實體的狀態</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虛線圓圈 </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 感知範圍</a:t>
            </a:r>
            <a:endPar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endParaRPr>
          </a:p>
        </p:txBody>
      </p:sp>
      <p:sp>
        <p:nvSpPr>
          <p:cNvPr id="12" name="文字方塊 11"/>
          <p:cNvSpPr txBox="1"/>
          <p:nvPr/>
        </p:nvSpPr>
        <p:spPr>
          <a:xfrm>
            <a:off x="5898570" y="997233"/>
            <a:ext cx="3482109"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(1)</a:t>
            </a:r>
            <a:r>
              <a:rPr kumimoji="0" lang="zh-TW" altLang="zh-TW" sz="2400" b="1"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環境</a:t>
            </a:r>
            <a:r>
              <a:rPr kumimoji="0" lang="zh-TW" altLang="zh-TW" sz="18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：代理人以</a:t>
            </a:r>
            <a:r>
              <a:rPr kumimoji="0" lang="zh-TW" altLang="zh-TW" sz="1800" b="0" i="0" u="none" strike="noStrike" kern="1200" cap="none" spc="0" normalizeH="0" baseline="0" noProof="0">
                <a:ln>
                  <a:noFill/>
                </a:ln>
                <a:solidFill>
                  <a:srgbClr val="00B050"/>
                </a:solidFill>
                <a:effectLst/>
                <a:uLnTx/>
                <a:uFillTx/>
                <a:latin typeface="Gill Sans MT" panose="020B0502020104020203"/>
                <a:ea typeface="微軟正黑體" panose="020B0604030504040204" pitchFamily="34" charset="-120"/>
                <a:cs typeface="+mn-cs"/>
              </a:rPr>
              <a:t>綠色</a:t>
            </a:r>
            <a:r>
              <a:rPr kumimoji="0" lang="zh-TW" altLang="zh-TW" sz="18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圓圈表示，目標以</a:t>
            </a:r>
            <a:r>
              <a:rPr kumimoji="0" lang="zh-TW" altLang="zh-TW" sz="1800" b="0" i="0" u="none" strike="noStrike" kern="1200" cap="none" spc="0" normalizeH="0" baseline="0" noProof="0">
                <a:ln>
                  <a:noFill/>
                </a:ln>
                <a:solidFill>
                  <a:srgbClr val="FF0000"/>
                </a:solidFill>
                <a:effectLst/>
                <a:uLnTx/>
                <a:uFillTx/>
                <a:latin typeface="Gill Sans MT" panose="020B0502020104020203"/>
                <a:ea typeface="微軟正黑體" panose="020B0604030504040204" pitchFamily="34" charset="-120"/>
                <a:cs typeface="+mn-cs"/>
              </a:rPr>
              <a:t>紅色</a:t>
            </a:r>
            <a:r>
              <a:rPr kumimoji="0" lang="zh-TW" altLang="zh-TW" sz="18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矩形表示，未知障礙物以</a:t>
            </a:r>
            <a:r>
              <a:rPr kumimoji="0" lang="zh-TW" altLang="zh-TW" sz="1800" b="0" i="0" u="none" strike="noStrike" kern="1200" cap="none" spc="0" normalizeH="0" baseline="0" noProof="0">
                <a:ln>
                  <a:noFill/>
                </a:ln>
                <a:solidFill>
                  <a:srgbClr val="4D4D4D">
                    <a:lumMod val="60000"/>
                    <a:lumOff val="40000"/>
                  </a:srgbClr>
                </a:solidFill>
                <a:effectLst/>
                <a:uLnTx/>
                <a:uFillTx/>
                <a:latin typeface="Gill Sans MT" panose="020B0502020104020203"/>
                <a:ea typeface="微軟正黑體" panose="020B0604030504040204" pitchFamily="34" charset="-120"/>
                <a:cs typeface="+mn-cs"/>
              </a:rPr>
              <a:t>灰色</a:t>
            </a:r>
            <a:r>
              <a:rPr kumimoji="0" lang="zh-TW" altLang="zh-TW" sz="18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圓圈表示。這是圖神經網路的輸出。透過連接代理感知半徑內的實體來建立圖表。</a:t>
            </a:r>
            <a:endParaRPr kumimoji="0" lang="zh-TW" altLang="en-US" sz="18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endParaRPr>
          </a:p>
        </p:txBody>
      </p:sp>
      <p:pic>
        <p:nvPicPr>
          <p:cNvPr id="16" name="圖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9624" y="2920566"/>
            <a:ext cx="1741055" cy="385254"/>
          </a:xfrm>
          <a:prstGeom prst="rect">
            <a:avLst/>
          </a:prstGeom>
        </p:spPr>
      </p:pic>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2645E9C6-CE38-44CD-6877-A0FA9957F03C}"/>
                  </a:ext>
                </a:extLst>
              </p:cNvPr>
              <p:cNvSpPr txBox="1"/>
              <p:nvPr/>
            </p:nvSpPr>
            <p:spPr>
              <a:xfrm>
                <a:off x="7639623" y="3305820"/>
                <a:ext cx="3670303" cy="10872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zh-TW" sz="1600" b="1" i="0" u="none" strike="noStrike" kern="1200" cap="none" spc="0" normalizeH="0" baseline="0" noProof="0">
                    <a:ln>
                      <a:noFill/>
                    </a:ln>
                    <a:solidFill>
                      <a:srgbClr val="3F3F3F"/>
                    </a:solidFill>
                    <a:effectLst/>
                    <a:uLnTx/>
                    <a:uFillTx/>
                    <a:latin typeface="Gill Sans MT" panose="020B0502020104020203"/>
                    <a:ea typeface="+mn-lt"/>
                    <a:cs typeface="+mn-lt"/>
                  </a:rPr>
                  <a:t>代理者 i 的本地觀察</a:t>
                </a:r>
                <a:endParaRPr kumimoji="0" lang="en-US" altLang="zh-TW" sz="1600" b="1" i="0" u="none" strike="noStrike" kern="1200" cap="none" spc="0" normalizeH="0" baseline="0" noProof="0">
                  <a:ln>
                    <a:noFill/>
                  </a:ln>
                  <a:solidFill>
                    <a:srgbClr val="3F3F3F"/>
                  </a:solidFill>
                  <a:effectLst/>
                  <a:uLnTx/>
                  <a:uFillTx/>
                  <a:latin typeface="Gill Sans MT" panose="020B0502020104020203"/>
                  <a:ea typeface="+mn-lt"/>
                  <a:cs typeface="+mn-lt"/>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ea typeface="+mn-lt"/>
                            <a:cs typeface="+mn-lt"/>
                          </a:rPr>
                        </m:ctrlPr>
                      </m:sSupPr>
                      <m:e>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ea typeface="+mn-lt"/>
                            <a:cs typeface="+mn-lt"/>
                          </a:rPr>
                          <m:t>𝑝</m:t>
                        </m:r>
                      </m:e>
                      <m:sup>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ea typeface="+mn-lt"/>
                            <a:cs typeface="+mn-lt"/>
                          </a:rPr>
                          <m:t>(</m:t>
                        </m:r>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ea typeface="+mn-lt"/>
                            <a:cs typeface="+mn-lt"/>
                          </a:rPr>
                          <m:t>𝑖</m:t>
                        </m:r>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ea typeface="+mn-lt"/>
                            <a:cs typeface="+mn-lt"/>
                          </a:rPr>
                          <m:t>)</m:t>
                        </m:r>
                      </m:sup>
                    </m:sSup>
                  </m:oMath>
                </a14:m>
                <a:r>
                  <a:rPr kumimoji="0" lang="en-US" altLang="zh-TW" sz="1400" b="0" i="0" u="none" strike="noStrike" kern="1200" cap="none" spc="0" normalizeH="0" baseline="0" noProof="0">
                    <a:ln>
                      <a:noFill/>
                    </a:ln>
                    <a:solidFill>
                      <a:srgbClr val="3F3F3F"/>
                    </a:solidFill>
                    <a:effectLst/>
                    <a:uLnTx/>
                    <a:uFillTx/>
                    <a:latin typeface="Gill Sans MT" panose="020B0502020104020203"/>
                    <a:ea typeface="+mn-lt"/>
                    <a:cs typeface="+mn-lt"/>
                  </a:rPr>
                  <a:t>: </a:t>
                </a:r>
                <a:r>
                  <a:rPr kumimoji="0" lang="zh-TW" altLang="zh-TW" sz="1400" b="0" i="0" u="none" strike="noStrike" kern="1200" cap="none" spc="0" normalizeH="0" baseline="0" noProof="0">
                    <a:ln>
                      <a:noFill/>
                    </a:ln>
                    <a:solidFill>
                      <a:srgbClr val="3F3F3F"/>
                    </a:solidFill>
                    <a:effectLst/>
                    <a:uLnTx/>
                    <a:uFillTx/>
                    <a:latin typeface="Arial" panose="020B0604020202020204" pitchFamily="34" charset="0"/>
                    <a:ea typeface="微軟正黑體" panose="020B0604030504040204" pitchFamily="34" charset="-120"/>
                    <a:cs typeface="+mn-cs"/>
                  </a:rPr>
                  <a:t>代理</a:t>
                </a:r>
                <a:r>
                  <a:rPr kumimoji="0" lang="zh-TW" altLang="en-US" sz="1400" b="0" i="0" u="none" strike="noStrike" kern="1200" cap="none" spc="0" normalizeH="0" baseline="0" noProof="0">
                    <a:ln>
                      <a:noFill/>
                    </a:ln>
                    <a:solidFill>
                      <a:srgbClr val="3F3F3F"/>
                    </a:solidFill>
                    <a:effectLst/>
                    <a:uLnTx/>
                    <a:uFillTx/>
                    <a:latin typeface="Arial" panose="020B0604020202020204" pitchFamily="34" charset="0"/>
                    <a:ea typeface="微軟正黑體" panose="020B0604030504040204" pitchFamily="34" charset="-120"/>
                    <a:cs typeface="+mn-cs"/>
                  </a:rPr>
                  <a:t>者</a:t>
                </a:r>
                <a:r>
                  <a:rPr kumimoji="0" lang="en-US" altLang="zh-TW" sz="1400" b="0" i="0" u="none" strike="noStrike" kern="1200" cap="none" spc="0" normalizeH="0" baseline="0" noProof="0" err="1">
                    <a:ln>
                      <a:noFill/>
                    </a:ln>
                    <a:solidFill>
                      <a:srgbClr val="3F3F3F"/>
                    </a:solidFill>
                    <a:effectLst/>
                    <a:uLnTx/>
                    <a:uFillTx/>
                    <a:latin typeface="Arial" panose="020B0604020202020204" pitchFamily="34" charset="0"/>
                    <a:ea typeface="微軟正黑體" panose="020B0604030504040204" pitchFamily="34" charset="-120"/>
                    <a:cs typeface="+mn-cs"/>
                  </a:rPr>
                  <a:t>i</a:t>
                </a:r>
                <a:endPar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ea typeface="+mn-lt"/>
                            <a:cs typeface="+mn-lt"/>
                          </a:rPr>
                        </m:ctrlPr>
                      </m:sSupPr>
                      <m:e>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ea typeface="+mn-lt"/>
                            <a:cs typeface="+mn-lt"/>
                          </a:rPr>
                          <m:t>𝑣</m:t>
                        </m:r>
                      </m:e>
                      <m:sup>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ea typeface="+mn-lt"/>
                            <a:cs typeface="+mn-lt"/>
                          </a:rPr>
                          <m:t>(</m:t>
                        </m:r>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ea typeface="+mn-lt"/>
                            <a:cs typeface="+mn-lt"/>
                          </a:rPr>
                          <m:t>𝑖</m:t>
                        </m:r>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ea typeface="+mn-lt"/>
                            <a:cs typeface="+mn-lt"/>
                          </a:rPr>
                          <m:t>)</m:t>
                        </m:r>
                      </m:sup>
                    </m:sSup>
                  </m:oMath>
                </a14:m>
                <a:r>
                  <a:rPr kumimoji="0" lang="en-US" altLang="zh-TW" sz="1400" b="0" i="0" u="none" strike="noStrike" kern="1200" cap="none" spc="0" normalizeH="0" baseline="0" noProof="0">
                    <a:ln>
                      <a:noFill/>
                    </a:ln>
                    <a:solidFill>
                      <a:srgbClr val="3F3F3F"/>
                    </a:solidFill>
                    <a:effectLst/>
                    <a:uLnTx/>
                    <a:uFillTx/>
                    <a:latin typeface="Gill Sans MT" panose="020B0502020104020203"/>
                    <a:ea typeface="+mn-lt"/>
                    <a:cs typeface="+mn-lt"/>
                  </a:rPr>
                  <a:t> : </a:t>
                </a:r>
                <a:r>
                  <a:rPr kumimoji="0" lang="zh-TW" altLang="zh-TW" sz="1400" b="0" i="0" u="none" strike="noStrike" kern="1200" cap="none" spc="0" normalizeH="0" baseline="0" noProof="0">
                    <a:ln>
                      <a:noFill/>
                    </a:ln>
                    <a:solidFill>
                      <a:srgbClr val="3F3F3F"/>
                    </a:solidFill>
                    <a:effectLst/>
                    <a:uLnTx/>
                    <a:uFillTx/>
                    <a:latin typeface="Arial" panose="020B0604020202020204" pitchFamily="34" charset="0"/>
                    <a:ea typeface="微軟正黑體" panose="020B0604030504040204" pitchFamily="34" charset="-120"/>
                    <a:cs typeface="+mn-cs"/>
                  </a:rPr>
                  <a:t>代理</a:t>
                </a:r>
                <a:r>
                  <a:rPr kumimoji="0" lang="zh-TW" altLang="en-US" sz="1400" b="0" i="0" u="none" strike="noStrike" kern="1200" cap="none" spc="0" normalizeH="0" baseline="0" noProof="0">
                    <a:ln>
                      <a:noFill/>
                    </a:ln>
                    <a:solidFill>
                      <a:srgbClr val="3F3F3F"/>
                    </a:solidFill>
                    <a:effectLst/>
                    <a:uLnTx/>
                    <a:uFillTx/>
                    <a:latin typeface="Arial" panose="020B0604020202020204" pitchFamily="34" charset="0"/>
                    <a:ea typeface="微軟正黑體" panose="020B0604030504040204" pitchFamily="34" charset="-120"/>
                    <a:cs typeface="+mn-cs"/>
                  </a:rPr>
                  <a:t>者</a:t>
                </a:r>
                <a:r>
                  <a:rPr kumimoji="0" lang="en-US" altLang="zh-TW" sz="1400" b="0" i="0" u="none" strike="noStrike" kern="1200" cap="none" spc="0" normalizeH="0" baseline="0" noProof="0" err="1">
                    <a:ln>
                      <a:noFill/>
                    </a:ln>
                    <a:solidFill>
                      <a:srgbClr val="3F3F3F"/>
                    </a:solidFill>
                    <a:effectLst/>
                    <a:uLnTx/>
                    <a:uFillTx/>
                    <a:latin typeface="Arial" panose="020B0604020202020204" pitchFamily="34" charset="0"/>
                    <a:ea typeface="微軟正黑體" panose="020B0604030504040204" pitchFamily="34" charset="-120"/>
                    <a:cs typeface="+mn-cs"/>
                  </a:rPr>
                  <a:t>i</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在全域座標系中的速度</a:t>
                </a:r>
                <a:endPar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SupPr>
                      <m:e>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𝑝</m:t>
                        </m:r>
                      </m:e>
                      <m:sub>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𝑔𝑜𝑎𝑙</m:t>
                        </m:r>
                      </m:sub>
                      <m:sup>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𝑖</m:t>
                        </m:r>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sup>
                    </m:sSubSup>
                  </m:oMath>
                </a14:m>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 : </a:t>
                </a:r>
                <a:r>
                  <a:rPr kumimoji="0" lang="zh-TW" altLang="zh-TW" sz="1400" b="0" i="0" u="none" strike="noStrike" kern="1200" cap="none" spc="0" normalizeH="0" baseline="0" noProof="0">
                    <a:ln>
                      <a:noFill/>
                    </a:ln>
                    <a:solidFill>
                      <a:srgbClr val="3F3F3F"/>
                    </a:solidFill>
                    <a:effectLst/>
                    <a:uLnTx/>
                    <a:uFillTx/>
                    <a:latin typeface="Arial" panose="020B0604020202020204" pitchFamily="34" charset="0"/>
                    <a:ea typeface="微軟正黑體" panose="020B0604030504040204" pitchFamily="34" charset="-120"/>
                    <a:cs typeface="+mn-cs"/>
                  </a:rPr>
                  <a:t>目標相對於代理</a:t>
                </a:r>
                <a:r>
                  <a:rPr kumimoji="0" lang="zh-TW" altLang="en-US" sz="1400" b="0" i="0" u="none" strike="noStrike" kern="1200" cap="none" spc="0" normalizeH="0" baseline="0" noProof="0">
                    <a:ln>
                      <a:noFill/>
                    </a:ln>
                    <a:solidFill>
                      <a:srgbClr val="3F3F3F"/>
                    </a:solidFill>
                    <a:effectLst/>
                    <a:uLnTx/>
                    <a:uFillTx/>
                    <a:latin typeface="Arial" panose="020B0604020202020204" pitchFamily="34" charset="0"/>
                    <a:ea typeface="微軟正黑體" panose="020B0604030504040204" pitchFamily="34" charset="-120"/>
                    <a:cs typeface="+mn-cs"/>
                  </a:rPr>
                  <a:t>者</a:t>
                </a:r>
                <a:r>
                  <a:rPr kumimoji="0" lang="en-US" altLang="zh-TW" sz="1400" b="0" i="0" u="none" strike="noStrike" kern="1200" cap="none" spc="0" normalizeH="0" baseline="0" noProof="0" err="1">
                    <a:ln>
                      <a:noFill/>
                    </a:ln>
                    <a:solidFill>
                      <a:srgbClr val="3F3F3F"/>
                    </a:solidFill>
                    <a:effectLst/>
                    <a:uLnTx/>
                    <a:uFillTx/>
                    <a:latin typeface="Arial" panose="020B0604020202020204" pitchFamily="34" charset="0"/>
                    <a:ea typeface="微軟正黑體" panose="020B0604030504040204" pitchFamily="34" charset="-120"/>
                    <a:cs typeface="+mn-cs"/>
                  </a:rPr>
                  <a:t>i</a:t>
                </a:r>
                <a:r>
                  <a:rPr kumimoji="0" lang="zh-TW" altLang="zh-TW" sz="1400" b="0" i="0" u="none" strike="noStrike" kern="1200" cap="none" spc="0" normalizeH="0" baseline="0" noProof="0">
                    <a:ln>
                      <a:noFill/>
                    </a:ln>
                    <a:solidFill>
                      <a:srgbClr val="3F3F3F"/>
                    </a:solidFill>
                    <a:effectLst/>
                    <a:uLnTx/>
                    <a:uFillTx/>
                    <a:latin typeface="Arial" panose="020B0604020202020204" pitchFamily="34" charset="0"/>
                    <a:ea typeface="微軟正黑體" panose="020B0604030504040204" pitchFamily="34" charset="-120"/>
                    <a:cs typeface="+mn-cs"/>
                  </a:rPr>
                  <a:t>位置的相對位置。</a:t>
                </a:r>
                <a:endParaRPr kumimoji="0" lang="en-US" altLang="zh-TW" sz="1400" b="0" i="0" u="none" strike="noStrike" kern="1200" cap="none" spc="0" normalizeH="0" baseline="0" noProof="0">
                  <a:ln>
                    <a:noFill/>
                  </a:ln>
                  <a:solidFill>
                    <a:srgbClr val="3F3F3F"/>
                  </a:solidFill>
                  <a:effectLst/>
                  <a:uLnTx/>
                  <a:uFillTx/>
                  <a:latin typeface="Arial" panose="020B0604020202020204" pitchFamily="34" charset="0"/>
                  <a:ea typeface="微軟正黑體" panose="020B0604030504040204" pitchFamily="34" charset="-120"/>
                  <a:cs typeface="+mn-cs"/>
                </a:endParaRPr>
              </a:p>
            </p:txBody>
          </p:sp>
        </mc:Choice>
        <mc:Fallback xmlns="">
          <p:sp>
            <p:nvSpPr>
              <p:cNvPr id="4" name="文字方塊 3">
                <a:extLst>
                  <a:ext uri="{FF2B5EF4-FFF2-40B4-BE49-F238E27FC236}">
                    <a16:creationId xmlns:a16="http://schemas.microsoft.com/office/drawing/2014/main" id="{2645E9C6-CE38-44CD-6877-A0FA9957F03C}"/>
                  </a:ext>
                </a:extLst>
              </p:cNvPr>
              <p:cNvSpPr txBox="1">
                <a:spLocks noRot="1" noChangeAspect="1" noMove="1" noResize="1" noEditPoints="1" noAdjustHandles="1" noChangeArrowheads="1" noChangeShapeType="1" noTextEdit="1"/>
              </p:cNvSpPr>
              <p:nvPr/>
            </p:nvSpPr>
            <p:spPr>
              <a:xfrm>
                <a:off x="7639623" y="3305820"/>
                <a:ext cx="3670303" cy="1087285"/>
              </a:xfrm>
              <a:prstGeom prst="rect">
                <a:avLst/>
              </a:prstGeom>
              <a:blipFill>
                <a:blip r:embed="rId5"/>
                <a:stretch>
                  <a:fillRect l="-831" t="-2793" b="-1676"/>
                </a:stretch>
              </a:blipFill>
            </p:spPr>
            <p:txBody>
              <a:bodyPr/>
              <a:lstStyle/>
              <a:p>
                <a:r>
                  <a:rPr lang="en-US">
                    <a:noFill/>
                  </a:rPr>
                  <a:t> </a:t>
                </a:r>
              </a:p>
            </p:txBody>
          </p:sp>
        </mc:Fallback>
      </mc:AlternateContent>
      <p:pic>
        <p:nvPicPr>
          <p:cNvPr id="17" name="圖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9624" y="4336581"/>
            <a:ext cx="2614719" cy="364518"/>
          </a:xfrm>
          <a:prstGeom prst="rect">
            <a:avLst/>
          </a:prstGeom>
        </p:spPr>
      </p:pic>
      <mc:AlternateContent xmlns:mc="http://schemas.openxmlformats.org/markup-compatibility/2006" xmlns:a14="http://schemas.microsoft.com/office/drawing/2010/main">
        <mc:Choice Requires="a14">
          <p:sp>
            <p:nvSpPr>
              <p:cNvPr id="10" name="文字方塊 9"/>
              <p:cNvSpPr txBox="1"/>
              <p:nvPr/>
            </p:nvSpPr>
            <p:spPr>
              <a:xfrm>
                <a:off x="7639624" y="4701099"/>
                <a:ext cx="4045620" cy="13624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節點特徵</a:t>
                </a:r>
                <a:endParaRPr kumimoji="0" lang="en-US" altLang="zh-TW" sz="1600" b="1"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SupPr>
                      <m:e>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𝑝</m:t>
                        </m:r>
                      </m:e>
                      <m:sub>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𝑖</m:t>
                        </m:r>
                      </m:sub>
                      <m:sup>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𝑗</m:t>
                        </m:r>
                      </m:sup>
                    </m:sSubSup>
                  </m:oMath>
                </a14:m>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 : </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節點 </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j </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的實體相對於代理 </a:t>
                </a:r>
                <a:r>
                  <a:rPr kumimoji="0" lang="en-US" altLang="zh-TW" sz="1400" b="0" i="0" u="none" strike="noStrike" kern="1200" cap="none" spc="0" normalizeH="0" baseline="0" noProof="0" err="1">
                    <a:ln>
                      <a:noFill/>
                    </a:ln>
                    <a:solidFill>
                      <a:srgbClr val="3F3F3F"/>
                    </a:solidFill>
                    <a:effectLst/>
                    <a:uLnTx/>
                    <a:uFillTx/>
                    <a:latin typeface="Gill Sans MT" panose="020B0502020104020203"/>
                    <a:ea typeface="微軟正黑體" panose="020B0604030504040204" pitchFamily="34" charset="-120"/>
                    <a:cs typeface="+mn-cs"/>
                  </a:rPr>
                  <a:t>i</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 </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的相對位置</a:t>
                </a:r>
                <a:endPar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SupPr>
                      <m:e>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𝑣</m:t>
                        </m:r>
                      </m:e>
                      <m:sub>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𝑖</m:t>
                        </m:r>
                      </m:sub>
                      <m:sup>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𝑗</m:t>
                        </m:r>
                      </m:sup>
                    </m:sSubSup>
                    <m:r>
                      <a:rPr kumimoji="0" lang="en-US" altLang="zh-TW" sz="1400" b="0" i="1" u="none" strike="noStrike" kern="1200" cap="none" spc="0" normalizeH="0" baseline="0" noProof="0">
                        <a:ln>
                          <a:noFill/>
                        </a:ln>
                        <a:solidFill>
                          <a:srgbClr val="3F3F3F"/>
                        </a:solidFill>
                        <a:effectLst/>
                        <a:uLnTx/>
                        <a:uFillTx/>
                        <a:latin typeface="Cambria Math" panose="02040503050406030204" pitchFamily="18" charset="0"/>
                        <a:cs typeface="+mn-cs"/>
                      </a:rPr>
                      <m:t> </m:t>
                    </m:r>
                  </m:oMath>
                </a14:m>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 </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節點 </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j </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的實體相對於代理 </a:t>
                </a:r>
                <a:r>
                  <a:rPr kumimoji="0" lang="en-US" altLang="zh-TW" sz="1400" b="0" i="0" u="none" strike="noStrike" kern="1200" cap="none" spc="0" normalizeH="0" baseline="0" noProof="0" err="1">
                    <a:ln>
                      <a:noFill/>
                    </a:ln>
                    <a:solidFill>
                      <a:srgbClr val="3F3F3F"/>
                    </a:solidFill>
                    <a:effectLst/>
                    <a:uLnTx/>
                    <a:uFillTx/>
                    <a:latin typeface="Gill Sans MT" panose="020B0502020104020203"/>
                    <a:ea typeface="微軟正黑體" panose="020B0604030504040204" pitchFamily="34" charset="-120"/>
                    <a:cs typeface="+mn-cs"/>
                  </a:rPr>
                  <a:t>i</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 </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的速度</a:t>
                </a:r>
                <a:endPar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SupPr>
                      <m:e>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𝑝</m:t>
                        </m:r>
                      </m:e>
                      <m:sub>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𝑖</m:t>
                        </m:r>
                      </m:sub>
                      <m:sup>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𝑔𝑜𝑎𝑙</m:t>
                        </m:r>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𝑗</m:t>
                        </m:r>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m:t>
                        </m:r>
                      </m:sup>
                    </m:sSubSup>
                  </m:oMath>
                </a14:m>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 : </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是節點 </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j </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的目標相對於智能體 </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i</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 的位置</a:t>
                </a:r>
                <a:r>
                  <a:rPr kumimoji="0" lang="en-US" altLang="zh-TW" sz="1400" b="0" i="0" u="none" strike="noStrike" kern="1200" cap="none" spc="0" normalizeH="0" baseline="0" noProof="0">
                    <a:ln>
                      <a:noFill/>
                    </a:ln>
                    <a:solidFill>
                      <a:srgbClr val="FF0000"/>
                    </a:solidFill>
                    <a:effectLst/>
                    <a:uLnTx/>
                    <a:uFillTx/>
                    <a:latin typeface="Gill Sans MT" panose="020B0502020104020203"/>
                    <a:ea typeface="微軟正黑體" panose="020B0604030504040204" pitchFamily="34" charset="-120"/>
                    <a:cs typeface="+mn-cs"/>
                  </a:rPr>
                  <a:t>entity_type(j) </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 </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圖中節點 </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j </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的實體類型</a:t>
                </a:r>
                <a:endPar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endParaRPr>
              </a:p>
            </p:txBody>
          </p:sp>
        </mc:Choice>
        <mc:Fallback xmlns="">
          <p:sp>
            <p:nvSpPr>
              <p:cNvPr id="10" name="文字方塊 9"/>
              <p:cNvSpPr txBox="1">
                <a:spLocks noRot="1" noChangeAspect="1" noMove="1" noResize="1" noEditPoints="1" noAdjustHandles="1" noChangeArrowheads="1" noChangeShapeType="1" noTextEdit="1"/>
              </p:cNvSpPr>
              <p:nvPr/>
            </p:nvSpPr>
            <p:spPr>
              <a:xfrm>
                <a:off x="7639624" y="4701099"/>
                <a:ext cx="4045620" cy="1362424"/>
              </a:xfrm>
              <a:prstGeom prst="rect">
                <a:avLst/>
              </a:prstGeom>
              <a:blipFill>
                <a:blip r:embed="rId7"/>
                <a:stretch>
                  <a:fillRect l="-753" t="-2232" b="-4018"/>
                </a:stretch>
              </a:blipFill>
            </p:spPr>
            <p:txBody>
              <a:bodyPr/>
              <a:lstStyle/>
              <a:p>
                <a:r>
                  <a:rPr lang="en-US">
                    <a:noFill/>
                  </a:rPr>
                  <a:t> </a:t>
                </a:r>
              </a:p>
            </p:txBody>
          </p:sp>
        </mc:Fallback>
      </mc:AlternateContent>
    </p:spTree>
    <p:extLst>
      <p:ext uri="{BB962C8B-B14F-4D97-AF65-F5344CB8AC3E}">
        <p14:creationId xmlns:p14="http://schemas.microsoft.com/office/powerpoint/2010/main" val="2684470302"/>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1317B6B7-C9D0-5506-9304-9A4D81951E9C}"/>
                  </a:ext>
                </a:extLst>
              </p:cNvPr>
              <p:cNvSpPr txBox="1"/>
              <p:nvPr/>
            </p:nvSpPr>
            <p:spPr>
              <a:xfrm>
                <a:off x="515489" y="4831736"/>
                <a:ext cx="757674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a:ln>
                      <a:noFill/>
                    </a:ln>
                    <a:solidFill>
                      <a:srgbClr val="333333"/>
                    </a:solidFill>
                    <a:effectLst/>
                    <a:uLnTx/>
                    <a:uFillTx/>
                    <a:latin typeface="Source Sans Pro"/>
                    <a:ea typeface="微軟正黑體"/>
                    <a:cs typeface="+mn-cs"/>
                  </a:rPr>
                  <a:t>(2)</a:t>
                </a:r>
                <a:r>
                  <a:rPr kumimoji="0" lang="zh-TW" altLang="en-US" sz="2400" b="1" i="0" u="none" strike="noStrike" kern="1200" cap="none" spc="0" normalizeH="0" baseline="0" noProof="0">
                    <a:ln>
                      <a:noFill/>
                    </a:ln>
                    <a:solidFill>
                      <a:srgbClr val="333333"/>
                    </a:solidFill>
                    <a:effectLst/>
                    <a:uLnTx/>
                    <a:uFillTx/>
                    <a:latin typeface="Source Sans Pro"/>
                    <a:ea typeface="微軟正黑體"/>
                    <a:cs typeface="+mn-cs"/>
                  </a:rPr>
                  <a:t>資訊聚合</a:t>
                </a:r>
                <a:r>
                  <a:rPr kumimoji="0" lang="zh-TW" altLang="en-US" sz="1800" b="0" i="0" u="none" strike="noStrike" kern="1200" cap="none" spc="0" normalizeH="0" baseline="0" noProof="0">
                    <a:ln>
                      <a:noFill/>
                    </a:ln>
                    <a:solidFill>
                      <a:srgbClr val="333333"/>
                    </a:solidFill>
                    <a:effectLst/>
                    <a:uLnTx/>
                    <a:uFillTx/>
                    <a:latin typeface="Source Sans Pro"/>
                    <a:ea typeface="微軟正黑體"/>
                    <a:cs typeface="+mn-cs"/>
                  </a:rPr>
                  <a:t>：每個代理者的觀察結果</a:t>
                </a:r>
                <a:r>
                  <a:rPr kumimoji="0" lang="en-US" altLang="zh-TW" sz="1800" b="0" i="0" u="none" strike="noStrike" kern="1200" cap="none" spc="0" normalizeH="0" baseline="0" noProof="0">
                    <a:ln>
                      <a:noFill/>
                    </a:ln>
                    <a:solidFill>
                      <a:srgbClr val="333333"/>
                    </a:solidFill>
                    <a:effectLst/>
                    <a:uLnTx/>
                    <a:uFillTx/>
                    <a:latin typeface="Source Sans Pro"/>
                    <a:ea typeface="微軟正黑體"/>
                    <a:cs typeface="+mn-cs"/>
                  </a:rPr>
                  <a:t>(</a:t>
                </a:r>
                <a14:m>
                  <m:oMath xmlns:m="http://schemas.openxmlformats.org/officeDocument/2006/math">
                    <m:sSup>
                      <m:sSupPr>
                        <m:ctrlP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ctrlPr>
                      </m:sSupPr>
                      <m:e>
                        <m: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t>𝑜</m:t>
                        </m:r>
                      </m:e>
                      <m:sup>
                        <m: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t>(</m:t>
                        </m:r>
                        <m: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t>𝑖</m:t>
                        </m:r>
                        <m: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t>)</m:t>
                        </m:r>
                      </m:sup>
                    </m:sSup>
                  </m:oMath>
                </a14:m>
                <a:r>
                  <a:rPr kumimoji="0" lang="en-US" altLang="zh-TW" sz="1800" b="0" i="0" u="none" strike="noStrike" kern="1200" cap="none" spc="0" normalizeH="0" baseline="0" noProof="0">
                    <a:ln>
                      <a:noFill/>
                    </a:ln>
                    <a:solidFill>
                      <a:srgbClr val="333333"/>
                    </a:solidFill>
                    <a:effectLst/>
                    <a:uLnTx/>
                    <a:uFillTx/>
                    <a:latin typeface="Source Sans Pro"/>
                    <a:ea typeface="微軟正黑體"/>
                    <a:cs typeface="+mn-cs"/>
                  </a:rPr>
                  <a:t>)</a:t>
                </a:r>
                <a:r>
                  <a:rPr kumimoji="0" lang="zh-TW" altLang="en-US" sz="1800" b="0" i="0" u="none" strike="noStrike" kern="1200" cap="none" spc="0" normalizeH="0" baseline="0" noProof="0">
                    <a:ln>
                      <a:noFill/>
                    </a:ln>
                    <a:solidFill>
                      <a:srgbClr val="333333"/>
                    </a:solidFill>
                    <a:effectLst/>
                    <a:uLnTx/>
                    <a:uFillTx/>
                    <a:latin typeface="Source Sans Pro"/>
                    <a:ea typeface="微軟正黑體"/>
                    <a:cs typeface="+mn-cs"/>
                  </a:rPr>
                  <a:t>以</a:t>
                </a:r>
                <a14:m>
                  <m:oMath xmlns:m="http://schemas.openxmlformats.org/officeDocument/2006/math">
                    <m:sSubSup>
                      <m:sSubSupPr>
                        <m:ctrlP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ctrlPr>
                      </m:sSubSupPr>
                      <m:e>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𝑥</m:t>
                        </m:r>
                      </m:e>
                      <m:sub>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𝑎𝑔𝑔</m:t>
                        </m:r>
                      </m:sub>
                      <m:sup>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m:t>
                        </m:r>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𝑖</m:t>
                        </m:r>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m:t>
                        </m:r>
                      </m:sup>
                    </m:sSubSup>
                  </m:oMath>
                </a14:m>
                <a:r>
                  <a:rPr kumimoji="0" lang="zh-TW" altLang="en-US" sz="1800" b="0" i="0" u="none" strike="noStrike" kern="1200" cap="none" spc="0" normalizeH="0" baseline="0" noProof="0">
                    <a:ln>
                      <a:noFill/>
                    </a:ln>
                    <a:solidFill>
                      <a:srgbClr val="333333"/>
                    </a:solidFill>
                    <a:effectLst/>
                    <a:uLnTx/>
                    <a:uFillTx/>
                    <a:latin typeface="Source Sans Pro"/>
                    <a:ea typeface="微軟正黑體"/>
                    <a:cs typeface="+mn-cs"/>
                  </a:rPr>
                  <a:t>串連起來。</a:t>
                </a:r>
                <a14:m>
                  <m:oMath xmlns:m="http://schemas.openxmlformats.org/officeDocument/2006/math">
                    <m:sSubSup>
                      <m:sSubSupPr>
                        <m:ctrlP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ctrlPr>
                      </m:sSubSupPr>
                      <m:e>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𝑥</m:t>
                        </m:r>
                      </m:e>
                      <m:sub>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𝑎𝑔𝑔</m:t>
                        </m:r>
                      </m:sub>
                      <m:sup>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m:t>
                        </m:r>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𝑖</m:t>
                        </m:r>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m:t>
                        </m:r>
                      </m:sup>
                    </m:sSubSup>
                  </m:oMath>
                </a14:m>
                <a:r>
                  <a:rPr kumimoji="0" lang="zh-TW" altLang="zh-TW" sz="18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表示來自鄰域的聚合訊息</a:t>
                </a:r>
                <a:r>
                  <a:rPr kumimoji="0" lang="zh-TW" altLang="en-US" sz="18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a:t>
                </a:r>
                <a:endParaRPr kumimoji="0" lang="zh-TW" altLang="en-US" sz="1800" b="0" i="0" u="none" strike="noStrike" kern="1200" cap="none" spc="0" normalizeH="0" baseline="0" noProof="0">
                  <a:ln>
                    <a:noFill/>
                  </a:ln>
                  <a:solidFill>
                    <a:srgbClr val="333333"/>
                  </a:solidFill>
                  <a:effectLst/>
                  <a:uLnTx/>
                  <a:uFillTx/>
                  <a:latin typeface="Source Sans Pro"/>
                  <a:ea typeface="微軟正黑體"/>
                  <a:cs typeface="+mn-cs"/>
                </a:endParaRPr>
              </a:p>
            </p:txBody>
          </p:sp>
        </mc:Choice>
        <mc:Fallback xmlns="">
          <p:sp>
            <p:nvSpPr>
              <p:cNvPr id="11" name="文字方塊 10">
                <a:extLst>
                  <a:ext uri="{FF2B5EF4-FFF2-40B4-BE49-F238E27FC236}">
                    <a16:creationId xmlns:a16="http://schemas.microsoft.com/office/drawing/2014/main" id="{1317B6B7-C9D0-5506-9304-9A4D81951E9C}"/>
                  </a:ext>
                </a:extLst>
              </p:cNvPr>
              <p:cNvSpPr txBox="1">
                <a:spLocks noRot="1" noChangeAspect="1" noMove="1" noResize="1" noEditPoints="1" noAdjustHandles="1" noChangeArrowheads="1" noChangeShapeType="1" noTextEdit="1"/>
              </p:cNvSpPr>
              <p:nvPr/>
            </p:nvSpPr>
            <p:spPr>
              <a:xfrm>
                <a:off x="515489" y="4831736"/>
                <a:ext cx="7576741" cy="738664"/>
              </a:xfrm>
              <a:prstGeom prst="rect">
                <a:avLst/>
              </a:prstGeom>
              <a:blipFill>
                <a:blip r:embed="rId3"/>
                <a:stretch>
                  <a:fillRect l="-1288" t="-8264" r="-322" b="-12397"/>
                </a:stretch>
              </a:blipFill>
            </p:spPr>
            <p:txBody>
              <a:bodyPr/>
              <a:lstStyle/>
              <a:p>
                <a:r>
                  <a:rPr lang="en-US">
                    <a:noFill/>
                  </a:rPr>
                  <a:t> </a:t>
                </a:r>
              </a:p>
            </p:txBody>
          </p:sp>
        </mc:Fallback>
      </mc:AlternateContent>
      <p:pic>
        <p:nvPicPr>
          <p:cNvPr id="3" name="圖片 2">
            <a:extLst>
              <a:ext uri="{FF2B5EF4-FFF2-40B4-BE49-F238E27FC236}">
                <a16:creationId xmlns:a16="http://schemas.microsoft.com/office/drawing/2014/main" id="{216BD6E6-15CB-3610-4170-1318987F954A}"/>
              </a:ext>
            </a:extLst>
          </p:cNvPr>
          <p:cNvPicPr>
            <a:picLocks noChangeAspect="1"/>
          </p:cNvPicPr>
          <p:nvPr/>
        </p:nvPicPr>
        <p:blipFill>
          <a:blip r:embed="rId4"/>
          <a:stretch>
            <a:fillRect/>
          </a:stretch>
        </p:blipFill>
        <p:spPr>
          <a:xfrm>
            <a:off x="240456" y="356490"/>
            <a:ext cx="11711088" cy="4289531"/>
          </a:xfrm>
          <a:prstGeom prst="rect">
            <a:avLst/>
          </a:prstGeom>
        </p:spPr>
      </p:pic>
    </p:spTree>
    <p:extLst>
      <p:ext uri="{BB962C8B-B14F-4D97-AF65-F5344CB8AC3E}">
        <p14:creationId xmlns:p14="http://schemas.microsoft.com/office/powerpoint/2010/main" val="2686442573"/>
      </p:ext>
    </p:extLst>
  </p:cSld>
  <p:clrMapOvr>
    <a:masterClrMapping/>
  </p:clrMapOvr>
  <p:transition spd="slow">
    <p:cover/>
  </p:transition>
</p:sld>
</file>

<file path=ppt/theme/theme1.xml><?xml version="1.0" encoding="utf-8"?>
<a:theme xmlns:a="http://schemas.openxmlformats.org/drawingml/2006/main" name="包裹">
  <a:themeElements>
    <a:clrScheme name="自訂 1">
      <a:dk1>
        <a:srgbClr val="3F3F3F"/>
      </a:dk1>
      <a:lt1>
        <a:sysClr val="window" lastClr="FFFFFF"/>
      </a:lt1>
      <a:dk2>
        <a:srgbClr val="3F3F3F"/>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4">
    <wetp:webextensionref xmlns:r="http://schemas.openxmlformats.org/officeDocument/2006/relationships" r:id="rId1"/>
  </wetp:taskpane>
  <wetp:taskpane dockstate="right" visibility="0" width="438" row="5">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E59324A4-1875-4AA1-9949-6175F1EF3EFF}">
  <we:reference id="wa200001409" version="2.0.0.0" store="zh-TW" storeType="OMEX"/>
  <we:alternateReferences>
    <we:reference id="WA200001409" version="2.0.0.0" store="WA200001409"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FE88D8CE-D38F-4D6C-A4EF-C35D4CA9C554}">
  <we:reference id="wa104380050" version="3.8.0.0" store="zh-TW" storeType="OMEX"/>
  <we:alternateReferences>
    <we:reference id="WA104380050" version="3.8.0.0" store="WA10438005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155D9A885221D842A37A69D9498C6613" ma:contentTypeVersion="6" ma:contentTypeDescription="建立新的文件。" ma:contentTypeScope="" ma:versionID="a33bf76538751aa0d3b89db501d23501">
  <xsd:schema xmlns:xsd="http://www.w3.org/2001/XMLSchema" xmlns:xs="http://www.w3.org/2001/XMLSchema" xmlns:p="http://schemas.microsoft.com/office/2006/metadata/properties" xmlns:ns3="452b7478-52ca-4631-b838-437214e1219c" targetNamespace="http://schemas.microsoft.com/office/2006/metadata/properties" ma:root="true" ma:fieldsID="5e07008c27c5a4f2e25db5eb8edc7d00" ns3:_="">
    <xsd:import namespace="452b7478-52ca-4631-b838-437214e1219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2b7478-52ca-4631-b838-437214e121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452b7478-52ca-4631-b838-437214e1219c" xsi:nil="true"/>
  </documentManagement>
</p:properties>
</file>

<file path=customXml/itemProps1.xml><?xml version="1.0" encoding="utf-8"?>
<ds:datastoreItem xmlns:ds="http://schemas.openxmlformats.org/officeDocument/2006/customXml" ds:itemID="{0D5152CC-8482-4E88-B85F-D5A22F65B938}">
  <ds:schemaRefs>
    <ds:schemaRef ds:uri="452b7478-52ca-4631-b838-437214e121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E17AD15-0DEB-4851-82A2-261C041346DD}">
  <ds:schemaRefs>
    <ds:schemaRef ds:uri="http://schemas.microsoft.com/sharepoint/v3/contenttype/forms"/>
  </ds:schemaRefs>
</ds:datastoreItem>
</file>

<file path=customXml/itemProps3.xml><?xml version="1.0" encoding="utf-8"?>
<ds:datastoreItem xmlns:ds="http://schemas.openxmlformats.org/officeDocument/2006/customXml" ds:itemID="{620ED59B-F67D-4B99-A0A7-E5237FF58100}">
  <ds:schemaRefs>
    <ds:schemaRef ds:uri="http://schemas.microsoft.com/office/2006/metadata/properties"/>
    <ds:schemaRef ds:uri="http://schemas.openxmlformats.org/package/2006/metadata/core-properties"/>
    <ds:schemaRef ds:uri="http://schemas.microsoft.com/office/2006/documentManagement/types"/>
    <ds:schemaRef ds:uri="http://purl.org/dc/elements/1.1/"/>
    <ds:schemaRef ds:uri="http://purl.org/dc/terms/"/>
    <ds:schemaRef ds:uri="http://www.w3.org/XML/1998/namespace"/>
    <ds:schemaRef ds:uri="http://schemas.microsoft.com/office/infopath/2007/PartnerControls"/>
    <ds:schemaRef ds:uri="452b7478-52ca-4631-b838-437214e1219c"/>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TM10001114[[fn=圖庫]]</Template>
  <TotalTime>1034</TotalTime>
  <Words>7329</Words>
  <Application>Microsoft Office PowerPoint</Application>
  <PresentationFormat>寬螢幕</PresentationFormat>
  <Paragraphs>505</Paragraphs>
  <Slides>70</Slides>
  <Notes>47</Notes>
  <HiddenSlides>0</HiddenSlides>
  <MMClips>0</MMClips>
  <ScaleCrop>false</ScaleCrop>
  <HeadingPairs>
    <vt:vector size="6" baseType="variant">
      <vt:variant>
        <vt:lpstr>使用字型</vt:lpstr>
      </vt:variant>
      <vt:variant>
        <vt:i4>18</vt:i4>
      </vt:variant>
      <vt:variant>
        <vt:lpstr>佈景主題</vt:lpstr>
      </vt:variant>
      <vt:variant>
        <vt:i4>1</vt:i4>
      </vt:variant>
      <vt:variant>
        <vt:lpstr>投影片標題</vt:lpstr>
      </vt:variant>
      <vt:variant>
        <vt:i4>70</vt:i4>
      </vt:variant>
    </vt:vector>
  </HeadingPairs>
  <TitlesOfParts>
    <vt:vector size="89" baseType="lpstr">
      <vt:lpstr>Microsoft JhengHei Light</vt:lpstr>
      <vt:lpstr>Microsoft JhengHei UI</vt:lpstr>
      <vt:lpstr>Söhne</vt:lpstr>
      <vt:lpstr>ui-sans-serif</vt:lpstr>
      <vt:lpstr>MingLiU_HKSCS-ExtB</vt:lpstr>
      <vt:lpstr>微軟正黑體</vt:lpstr>
      <vt:lpstr>DFKai-SB</vt:lpstr>
      <vt:lpstr>Arial</vt:lpstr>
      <vt:lpstr>Barlow Semi Condensed</vt:lpstr>
      <vt:lpstr>Barlow Semi Condensed Medium</vt:lpstr>
      <vt:lpstr>Cambria Math</vt:lpstr>
      <vt:lpstr>Fjalla One</vt:lpstr>
      <vt:lpstr>Gill Sans MT</vt:lpstr>
      <vt:lpstr>Roboto Condensed Light</vt:lpstr>
      <vt:lpstr>Segoe UI</vt:lpstr>
      <vt:lpstr>Source Sans Pro</vt:lpstr>
      <vt:lpstr>Times New Roman</vt:lpstr>
      <vt:lpstr>Wingdings</vt:lpstr>
      <vt:lpstr>包裹</vt:lpstr>
      <vt:lpstr>應用多代理者深度學習演算法於路徑規劃之設計</vt:lpstr>
      <vt:lpstr>研究動機</vt:lpstr>
      <vt:lpstr>動機</vt:lpstr>
      <vt:lpstr>方法及目標</vt:lpstr>
      <vt:lpstr>專案環境</vt:lpstr>
      <vt:lpstr>專案簡介</vt:lpstr>
      <vt:lpstr>專案架構簡介</vt:lpstr>
      <vt:lpstr>PowerPoint 簡報</vt:lpstr>
      <vt:lpstr>PowerPoint 簡報</vt:lpstr>
      <vt:lpstr>PowerPoint 簡報</vt:lpstr>
      <vt:lpstr>PowerPoint 簡報</vt:lpstr>
      <vt:lpstr>模型架構總攬</vt:lpstr>
      <vt:lpstr>專案環境</vt:lpstr>
      <vt:lpstr>TRAIN.PY</vt:lpstr>
      <vt:lpstr>輸入參數 指定訓練方法、環境等</vt:lpstr>
      <vt:lpstr>指定運算方法</vt:lpstr>
      <vt:lpstr>GRAPh_MPE_RUNNER.py</vt:lpstr>
      <vt:lpstr>圖形網路資訊共享</vt:lpstr>
      <vt:lpstr>bace_runner.py</vt:lpstr>
      <vt:lpstr>base_runner</vt:lpstr>
      <vt:lpstr>graph_mappo.py</vt:lpstr>
      <vt:lpstr>PPO更新</vt:lpstr>
      <vt:lpstr>PPO</vt:lpstr>
      <vt:lpstr>PPO(train)</vt:lpstr>
      <vt:lpstr>graph_actor_critic.py</vt:lpstr>
      <vt:lpstr>graph_actor_critic</vt:lpstr>
      <vt:lpstr>graph_actor_critic</vt:lpstr>
      <vt:lpstr>Gnn.py</vt:lpstr>
      <vt:lpstr>GNN(forward,prosseceadj)</vt:lpstr>
      <vt:lpstr>訓練模型</vt:lpstr>
      <vt:lpstr>訓練模型</vt:lpstr>
      <vt:lpstr>InforMARL</vt:lpstr>
      <vt:lpstr>InforMARL(Information-Theoretic Multi-Agent Reinforcement Learning)</vt:lpstr>
      <vt:lpstr>PowerPoint 簡報</vt:lpstr>
      <vt:lpstr>PowerPoint 簡報</vt:lpstr>
      <vt:lpstr>PowerPoint 簡報</vt:lpstr>
      <vt:lpstr>PowerPoint 簡報</vt:lpstr>
      <vt:lpstr>MAPPO</vt:lpstr>
      <vt:lpstr>MAPPO（Multi-Agent Proximal Policy Optimization）</vt:lpstr>
      <vt:lpstr>PowerPoint 簡報</vt:lpstr>
      <vt:lpstr>PowerPoint 簡報</vt:lpstr>
      <vt:lpstr>分散式部分可觀測馬可夫決策過程(Dec-POMDP)</vt:lpstr>
      <vt:lpstr>分散式部分可觀測馬可夫決策過程(Dec-POMDP)</vt:lpstr>
      <vt:lpstr>PowerPoint 簡報</vt:lpstr>
      <vt:lpstr>環境描述</vt:lpstr>
      <vt:lpstr>環境描述</vt:lpstr>
      <vt:lpstr>四個導航任務</vt:lpstr>
      <vt:lpstr>四個導航任務</vt:lpstr>
      <vt:lpstr>四個導航任務</vt:lpstr>
      <vt:lpstr>專案實現說明與資料展示</vt:lpstr>
      <vt:lpstr>專案實現內容說明</vt:lpstr>
      <vt:lpstr>MADRL（Multi-Agent Deep Reinforcement Learning)</vt:lpstr>
      <vt:lpstr>PowerPoint 簡報</vt:lpstr>
      <vt:lpstr>MADRL-BASED UAVS TRAJECTORY DESIGN WITH ANTI-COLLISION MECHANISM</vt:lpstr>
      <vt:lpstr>掩碼策略</vt:lpstr>
      <vt:lpstr>局部觀察</vt:lpstr>
      <vt:lpstr>結合</vt:lpstr>
      <vt:lpstr>實踐</vt:lpstr>
      <vt:lpstr>環境描述</vt:lpstr>
      <vt:lpstr>實現內容介紹</vt:lpstr>
      <vt:lpstr>實現內容介紹</vt:lpstr>
      <vt:lpstr>實現內容介紹</vt:lpstr>
      <vt:lpstr>資料展示</vt:lpstr>
      <vt:lpstr>資統計圖展示</vt:lpstr>
      <vt:lpstr>數據資料比較</vt:lpstr>
      <vt:lpstr>總結</vt:lpstr>
      <vt:lpstr>總結</vt:lpstr>
      <vt:lpstr>經費預算需求表  </vt:lpstr>
      <vt:lpstr>專題時程表</vt:lpstr>
      <vt:lpstr>感謝觀看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金融包裹設計</dc:title>
  <dc:creator>徐廣亮</dc:creator>
  <cp:lastModifiedBy>徐廣亮</cp:lastModifiedBy>
  <cp:revision>7</cp:revision>
  <dcterms:created xsi:type="dcterms:W3CDTF">2024-05-09T12:20:59Z</dcterms:created>
  <dcterms:modified xsi:type="dcterms:W3CDTF">2024-11-21T13:02:20Z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0x010100155D9A885221D842A37A69D9498C6613</vt:lpwstr>
  </property>
</Properties>
</file>